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61.png" ContentType="image/png"/>
  <Override PartName="/ppt/media/image259.png" ContentType="image/png"/>
  <Override PartName="/ppt/media/image253.png" ContentType="image/png"/>
  <Override PartName="/ppt/media/image250.png" ContentType="image/png"/>
  <Override PartName="/ppt/media/image248.png" ContentType="image/png"/>
  <Override PartName="/ppt/media/image247.png" ContentType="image/png"/>
  <Override PartName="/ppt/media/image243.png" ContentType="image/png"/>
  <Override PartName="/ppt/media/image249.png" ContentType="image/png"/>
  <Override PartName="/ppt/media/image242.png" ContentType="image/png"/>
  <Override PartName="/ppt/media/image239.png" ContentType="image/png"/>
  <Override PartName="/ppt/media/image233.png" ContentType="image/png"/>
  <Override PartName="/ppt/media/image226.png" ContentType="image/png"/>
  <Override PartName="/ppt/media/image224.png" ContentType="image/png"/>
  <Override PartName="/ppt/media/image223.png" ContentType="image/png"/>
  <Override PartName="/ppt/media/image219.png" ContentType="image/png"/>
  <Override PartName="/ppt/media/image211.png" ContentType="image/png"/>
  <Override PartName="/ppt/media/image208.jpeg" ContentType="image/jpeg"/>
  <Override PartName="/ppt/media/image241.png" ContentType="image/png"/>
  <Override PartName="/ppt/media/image207.jpeg" ContentType="image/jpeg"/>
  <Override PartName="/ppt/media/image204.png" ContentType="image/png"/>
  <Override PartName="/ppt/media/image202.png" ContentType="image/png"/>
  <Override PartName="/ppt/media/image199.png" ContentType="image/png"/>
  <Override PartName="/ppt/media/image232.png" ContentType="image/png"/>
  <Override PartName="/ppt/media/image244.png" ContentType="image/png"/>
  <Override PartName="/ppt/media/image198.png" ContentType="image/png"/>
  <Override PartName="/ppt/media/image195.png" ContentType="image/png"/>
  <Override PartName="/ppt/media/image194.png" ContentType="image/png"/>
  <Override PartName="/ppt/media/image205.jpeg" ContentType="image/jpeg"/>
  <Override PartName="/ppt/media/image191.png" ContentType="image/png"/>
  <Override PartName="/ppt/media/image216.png" ContentType="image/png"/>
  <Override PartName="/ppt/media/image188.png" ContentType="image/png"/>
  <Override PartName="/ppt/media/image185.png" ContentType="image/png"/>
  <Override PartName="/ppt/media/image183.png" ContentType="image/png"/>
  <Override PartName="/ppt/media/image180.png" ContentType="image/png"/>
  <Override PartName="/ppt/media/image176.png" ContentType="image/png"/>
  <Override PartName="/ppt/media/image181.png" ContentType="image/png"/>
  <Override PartName="/ppt/media/image174.png" ContentType="image/png"/>
  <Override PartName="/ppt/media/image172.png" ContentType="image/png"/>
  <Override PartName="/ppt/media/image171.png" ContentType="image/png"/>
  <Override PartName="/ppt/media/image177.png" ContentType="image/png"/>
  <Override PartName="/ppt/media/image170.png" ContentType="image/png"/>
  <Override PartName="/ppt/media/image173.png" ContentType="image/png"/>
  <Override PartName="/ppt/media/image169.png" ContentType="image/png"/>
  <Override PartName="/ppt/media/image167.gif" ContentType="image/gif"/>
  <Override PartName="/ppt/media/image237.png" ContentType="image/png"/>
  <Override PartName="/ppt/media/image166.gif" ContentType="image/gif"/>
  <Override PartName="/ppt/media/image165.gif" ContentType="image/gif"/>
  <Override PartName="/ppt/media/image235.png" ContentType="image/png"/>
  <Override PartName="/ppt/media/image251.png" ContentType="image/png"/>
  <Override PartName="/ppt/media/image196.png" ContentType="image/png"/>
  <Override PartName="/ppt/media/image164.jpeg" ContentType="image/jpeg"/>
  <Override PartName="/ppt/media/image163.png" ContentType="image/png"/>
  <Override PartName="/ppt/media/image162.png" ContentType="image/png"/>
  <Override PartName="/ppt/media/image160.png" ContentType="image/png"/>
  <Override PartName="/ppt/media/image157.png" ContentType="image/png"/>
  <Override PartName="/ppt/media/image240.png" ContentType="image/png"/>
  <Override PartName="/ppt/media/image156.png" ContentType="image/png"/>
  <Override PartName="/ppt/media/image154.png" ContentType="image/png"/>
  <Override PartName="/ppt/media/image210.png" ContentType="image/png"/>
  <Override PartName="/ppt/media/image161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231.png" ContentType="image/png"/>
  <Override PartName="/ppt/media/image142.png" ContentType="image/png"/>
  <Override PartName="/ppt/media/image141.png" ContentType="image/png"/>
  <Override PartName="/ppt/media/image215.png" ContentType="image/png"/>
  <Override PartName="/ppt/media/image225.png" ContentType="image/png"/>
  <Override PartName="/ppt/media/image139.png" ContentType="image/png"/>
  <Override PartName="/ppt/media/image159.png" ContentType="image/png"/>
  <Override PartName="/ppt/media/image137.png" ContentType="image/png"/>
  <Override PartName="/ppt/media/image136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29.png" ContentType="image/png"/>
  <Override PartName="/ppt/media/image175.png" ContentType="image/png"/>
  <Override PartName="/ppt/media/image123.png" ContentType="image/png"/>
  <Override PartName="/ppt/media/image213.png" ContentType="image/png"/>
  <Override PartName="/ppt/media/image121.png" ContentType="image/png"/>
  <Override PartName="/ppt/media/image118.png" ContentType="image/png"/>
  <Override PartName="/ppt/media/image138.png" ContentType="image/png"/>
  <Override PartName="/ppt/media/image127.png" ContentType="image/png"/>
  <Override PartName="/ppt/media/image125.png" ContentType="image/png"/>
  <Override PartName="/ppt/media/image245.png" ContentType="image/png"/>
  <Override PartName="/ppt/media/image113.png" ContentType="image/png"/>
  <Override PartName="/ppt/media/image107.png" ContentType="image/png"/>
  <Override PartName="/ppt/media/image106.png" ContentType="image/png"/>
  <Override PartName="/ppt/media/image257.png" ContentType="image/png"/>
  <Override PartName="/ppt/media/image112.png" ContentType="image/png"/>
  <Override PartName="/ppt/media/image187.png" ContentType="image/png"/>
  <Override PartName="/ppt/media/image246.png" ContentType="image/png"/>
  <Override PartName="/ppt/media/image100.jpeg" ContentType="image/jpeg"/>
  <Override PartName="/ppt/media/image182.png" ContentType="image/png"/>
  <Override PartName="/ppt/media/image203.png" ContentType="image/png"/>
  <Override PartName="/ppt/media/image209.png" ContentType="image/png"/>
  <Override PartName="/ppt/media/image260.png" ContentType="image/png"/>
  <Override PartName="/ppt/media/image99.jpeg" ContentType="image/jpeg"/>
  <Override PartName="/ppt/media/image95.jpeg" ContentType="image/jpeg"/>
  <Override PartName="/ppt/media/image89.jpeg" ContentType="image/jpeg"/>
  <Override PartName="/ppt/media/image158.png" ContentType="image/png"/>
  <Override PartName="/ppt/media/image84.png" ContentType="image/png"/>
  <Override PartName="/ppt/media/image228.png" ContentType="image/png"/>
  <Override PartName="/ppt/media/image108.jpeg" ContentType="image/jpeg"/>
  <Override PartName="/ppt/media/image252.png" ContentType="image/png"/>
  <Override PartName="/ppt/media/image81.png" ContentType="image/png"/>
  <Override PartName="/ppt/media/image146.png" ContentType="image/png"/>
  <Override PartName="/ppt/media/image77.png" ContentType="image/png"/>
  <Override PartName="/ppt/media/image76.jpeg" ContentType="image/jpeg"/>
  <Override PartName="/ppt/media/image102.png" ContentType="image/png"/>
  <Override PartName="/ppt/media/image75.png" ContentType="image/png"/>
  <Override PartName="/ppt/media/image74.png" ContentType="image/png"/>
  <Override PartName="/ppt/media/image105.jpeg" ContentType="image/jpeg"/>
  <Override PartName="/ppt/media/image193.png" ContentType="image/png"/>
  <Override PartName="/ppt/media/image255.jpeg" ContentType="image/jpeg"/>
  <Override PartName="/ppt/media/image73.jpeg" ContentType="image/jpeg"/>
  <Override PartName="/ppt/media/image147.png" ContentType="image/png"/>
  <Override PartName="/ppt/media/image214.png" ContentType="image/png"/>
  <Override PartName="/ppt/media/image72.jpeg" ContentType="image/jpeg"/>
  <Override PartName="/ppt/media/image155.png" ContentType="image/png"/>
  <Override PartName="/ppt/media/image82.png" ContentType="image/png"/>
  <Override PartName="/ppt/media/image71.jpeg" ContentType="image/jpeg"/>
  <Override PartName="/ppt/media/image78.jpeg" ContentType="image/jpeg"/>
  <Override PartName="/ppt/media/image109.jpeg" ContentType="image/jpeg"/>
  <Override PartName="/ppt/media/image256.jpeg" ContentType="image/jpeg"/>
  <Override PartName="/ppt/media/image98.jpeg" ContentType="image/jpeg"/>
  <Override PartName="/ppt/media/image179.png" ContentType="image/png"/>
  <Override PartName="/ppt/media/image67.png" ContentType="image/png"/>
  <Override PartName="/ppt/media/image168.png" ContentType="image/png"/>
  <Override PartName="/ppt/media/image115.png" ContentType="image/png"/>
  <Override PartName="/ppt/media/image66.png" ContentType="image/png"/>
  <Override PartName="/ppt/media/image122.png" ContentType="image/png"/>
  <Override PartName="/ppt/media/image212.png" ContentType="image/png"/>
  <Override PartName="/ppt/media/image65.png" ContentType="image/png"/>
  <Override PartName="/ppt/media/image103.jpeg" ContentType="image/jpeg"/>
  <Override PartName="/ppt/media/image88.jpeg" ContentType="image/jpeg"/>
  <Override PartName="/ppt/media/image64.png" ContentType="image/png"/>
  <Override PartName="/ppt/media/image60.png" ContentType="image/png"/>
  <Override PartName="/ppt/media/image236.png" ContentType="image/png"/>
  <Override PartName="/ppt/media/image59.png" ContentType="image/png"/>
  <Override PartName="/ppt/media/image58.png" ContentType="image/png"/>
  <Override PartName="/ppt/media/image221.png" ContentType="image/png"/>
  <Override PartName="/ppt/media/image57.png" ContentType="image/png"/>
  <Override PartName="/ppt/media/image97.png" ContentType="image/png"/>
  <Override PartName="/ppt/media/image56.gif" ContentType="image/gif"/>
  <Override PartName="/ppt/media/image55.gif" ContentType="image/gif"/>
  <Override PartName="/ppt/media/image92.png" ContentType="image/png"/>
  <Override PartName="/ppt/media/image53.png" ContentType="image/png"/>
  <Override PartName="/ppt/media/image86.png" ContentType="image/png"/>
  <Override PartName="/ppt/media/image201.png" ContentType="image/png"/>
  <Override PartName="/ppt/media/image52.png" ContentType="image/png"/>
  <Override PartName="/ppt/media/image184.png" ContentType="image/png"/>
  <Override PartName="/ppt/media/image51.png" ContentType="image/png"/>
  <Override PartName="/ppt/media/image117.png" ContentType="image/png"/>
  <Override PartName="/ppt/media/image48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111.png" ContentType="image/png"/>
  <Override PartName="/ppt/media/image43.png" ContentType="image/png"/>
  <Override PartName="/ppt/media/image222.png" ContentType="image/png"/>
  <Override PartName="/ppt/media/image124.png" ContentType="image/png"/>
  <Override PartName="/ppt/media/image230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38.png" ContentType="image/png"/>
  <Override PartName="/ppt/media/image126.png" ContentType="image/png"/>
  <Override PartName="/ppt/media/image87.png" ContentType="image/png"/>
  <Override PartName="/ppt/media/image80.jpeg" ContentType="image/jpeg"/>
  <Override PartName="/ppt/media/image69.gif" ContentType="image/gif"/>
  <Override PartName="/ppt/media/image90.jpeg" ContentType="image/jpeg"/>
  <Override PartName="/ppt/media/image37.png" ContentType="image/png"/>
  <Override PartName="/ppt/media/image220.jpeg" ContentType="image/jpeg"/>
  <Override PartName="/ppt/media/image63.png" ContentType="image/png"/>
  <Override PartName="/ppt/media/image36.jpeg" ContentType="image/jpeg"/>
  <Override PartName="/ppt/media/image131.png" ContentType="image/png"/>
  <Override PartName="/ppt/media/image32.png" ContentType="image/png"/>
  <Override PartName="/ppt/media/image62.png" ContentType="image/png"/>
  <Override PartName="/ppt/media/image197.png" ContentType="image/png"/>
  <Override PartName="/ppt/media/image218.png" ContentType="image/png"/>
  <Override PartName="/ppt/media/image140.png" ContentType="image/png"/>
  <Override PartName="/ppt/media/image28.jpeg" ContentType="image/jpeg"/>
  <Override PartName="/ppt/media/image50.png" ContentType="image/png"/>
  <Override PartName="/ppt/media/image130.png" ContentType="image/png"/>
  <Override PartName="/ppt/media/image229.png" ContentType="image/png"/>
  <Override PartName="/ppt/media/image25.jpeg" ContentType="image/jpeg"/>
  <Override PartName="/ppt/media/image24.gif" ContentType="image/gif"/>
  <Override PartName="/ppt/media/image120.png" ContentType="image/png"/>
  <Override PartName="/ppt/media/image23.gif" ContentType="image/gif"/>
  <Override PartName="/ppt/media/image21.png" ContentType="image/png"/>
  <Override PartName="/ppt/media/image61.png" ContentType="image/png"/>
  <Override PartName="/ppt/media/image68.gif" ContentType="image/gif"/>
  <Override PartName="/ppt/media/image206.jpeg" ContentType="image/jpeg"/>
  <Override PartName="/ppt/media/image20.png" ContentType="image/png"/>
  <Override PartName="/ppt/media/image96.png" ContentType="image/png"/>
  <Override PartName="/ppt/media/image83.jpeg" ContentType="image/jpeg"/>
  <Override PartName="/ppt/media/image19.png" ContentType="image/png"/>
  <Override PartName="/ppt/media/image17.png" ContentType="image/png"/>
  <Override PartName="/ppt/media/image238.png" ContentType="image/png"/>
  <Override PartName="/ppt/media/image110.png" ContentType="image/png"/>
  <Override PartName="/ppt/media/image178.jpeg" ContentType="image/jpeg"/>
  <Override PartName="/ppt/media/image94.png" ContentType="image/png"/>
  <Override PartName="/ppt/media/image258.png" ContentType="image/png"/>
  <Override PartName="/ppt/media/image31.jpeg" ContentType="image/jpeg"/>
  <Override PartName="/ppt/media/image54.gif" ContentType="image/gif"/>
  <Override PartName="/ppt/media/image35.png" ContentType="image/png"/>
  <Override PartName="/ppt/media/image200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116.png" ContentType="image/png"/>
  <Override PartName="/ppt/media/image192.png" ContentType="image/png"/>
  <Override PartName="/ppt/media/image15.jpeg" ContentType="image/jpeg"/>
  <Override PartName="/ppt/media/image13.png" ContentType="image/png"/>
  <Override PartName="/ppt/media/image46.png" ContentType="image/png"/>
  <Override PartName="/ppt/media/image30.jpeg" ContentType="image/jpeg"/>
  <Override PartName="/ppt/media/image11.jpeg" ContentType="image/jpeg"/>
  <Override PartName="/ppt/media/image10.png" ContentType="image/png"/>
  <Override PartName="/ppt/media/image29.png" ContentType="image/png"/>
  <Override PartName="/ppt/media/image40.png" ContentType="image/png"/>
  <Override PartName="/ppt/media/image8.png" ContentType="image/png"/>
  <Override PartName="/ppt/media/image26.jpeg" ContentType="image/jpeg"/>
  <Override PartName="/ppt/media/image70.gif" ContentType="image/gif"/>
  <Override PartName="/ppt/media/image34.png" ContentType="image/png"/>
  <Override PartName="/ppt/media/image101.png" ContentType="image/png"/>
  <Override PartName="/ppt/media/image85.jpeg" ContentType="image/jpeg"/>
  <Override PartName="/ppt/media/image6.png" ContentType="image/png"/>
  <Override PartName="/ppt/media/image254.png" ContentType="image/png"/>
  <Override PartName="/ppt/media/image93.jpeg" ContentType="image/jpeg"/>
  <Override PartName="/ppt/media/image27.jpeg" ContentType="image/jpeg"/>
  <Override PartName="/ppt/media/image190.png" ContentType="image/png"/>
  <Override PartName="/ppt/media/image189.png" ContentType="image/png"/>
  <Override PartName="/ppt/media/image5.png" ContentType="image/png"/>
  <Override PartName="/ppt/media/image22.gif" ContentType="image/gif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79.png" ContentType="image/png"/>
  <Override PartName="/ppt/media/image47.png" ContentType="image/png"/>
  <Override PartName="/ppt/media/image104.png" ContentType="image/png"/>
  <Override PartName="/ppt/media/image2.png" ContentType="image/png"/>
  <Override PartName="/ppt/media/image1.png" ContentType="image/png"/>
  <Override PartName="/ppt/media/image128.png" ContentType="image/png"/>
  <Override PartName="/ppt/media/image49.png" ContentType="image/png"/>
  <Override PartName="/ppt/media/image119.jpeg" ContentType="image/jpeg"/>
  <Override PartName="/ppt/media/image16.gif" ContentType="image/gif"/>
  <Override PartName="/ppt/media/image33.jpeg" ContentType="image/jpeg"/>
  <Override PartName="/ppt/media/image227.png" ContentType="image/png"/>
  <Override PartName="/ppt/media/image91.png" ContentType="image/png"/>
  <Override PartName="/ppt/media/image1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20CFF46-3166-4746-BD4A-BD1D8E948EB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84240"/>
            <a:ext cx="7882920" cy="3274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CC21030-BAD6-4299-9800-709B9A862EB1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gif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gif"/><Relationship Id="rId4" Type="http://schemas.openxmlformats.org/officeDocument/2006/relationships/image" Target="../media/image69.gif"/><Relationship Id="rId5" Type="http://schemas.openxmlformats.org/officeDocument/2006/relationships/image" Target="../media/image70.gif"/><Relationship Id="rId6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jpeg"/><Relationship Id="rId3" Type="http://schemas.openxmlformats.org/officeDocument/2006/relationships/image" Target="../media/image73.jpe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jpe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jpeg"/><Relationship Id="rId5" Type="http://schemas.openxmlformats.org/officeDocument/2006/relationships/image" Target="../media/image84.pn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jpeg"/><Relationship Id="rId10" Type="http://schemas.openxmlformats.org/officeDocument/2006/relationships/image" Target="../media/image89.jpeg"/><Relationship Id="rId1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image" Target="../media/image95.jpe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jpeg"/><Relationship Id="rId10" Type="http://schemas.openxmlformats.org/officeDocument/2006/relationships/image" Target="../media/image99.jpeg"/><Relationship Id="rId1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gif"/><Relationship Id="rId11" Type="http://schemas.openxmlformats.org/officeDocument/2006/relationships/image" Target="../media/image17.png"/><Relationship Id="rId1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eg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jpeg"/><Relationship Id="rId10" Type="http://schemas.openxmlformats.org/officeDocument/2006/relationships/image" Target="../media/image109.jpeg"/><Relationship Id="rId1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jpe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jpeg"/><Relationship Id="rId1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5.gif"/><Relationship Id="rId2" Type="http://schemas.openxmlformats.org/officeDocument/2006/relationships/image" Target="../media/image166.gif"/><Relationship Id="rId3" Type="http://schemas.openxmlformats.org/officeDocument/2006/relationships/image" Target="../media/image167.gif"/><Relationship Id="rId4" Type="http://schemas.openxmlformats.org/officeDocument/2006/relationships/image" Target="../media/image168.png"/><Relationship Id="rId5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jpe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Relationship Id="rId27" Type="http://schemas.openxmlformats.org/officeDocument/2006/relationships/image" Target="../media/image195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jpeg"/><Relationship Id="rId11" Type="http://schemas.openxmlformats.org/officeDocument/2006/relationships/image" Target="../media/image206.jpeg"/><Relationship Id="rId12" Type="http://schemas.openxmlformats.org/officeDocument/2006/relationships/image" Target="../media/image207.jpeg"/><Relationship Id="rId13" Type="http://schemas.openxmlformats.org/officeDocument/2006/relationships/image" Target="../media/image208.jpeg"/><Relationship Id="rId14" Type="http://schemas.openxmlformats.org/officeDocument/2006/relationships/image" Target="../media/image209.png"/><Relationship Id="rId15" Type="http://schemas.openxmlformats.org/officeDocument/2006/relationships/image" Target="../media/image210.png"/><Relationship Id="rId16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jpe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Relationship Id="rId23" Type="http://schemas.openxmlformats.org/officeDocument/2006/relationships/image" Target="../media/image233.png"/><Relationship Id="rId24" Type="http://schemas.openxmlformats.org/officeDocument/2006/relationships/image" Target="../media/image234.png"/><Relationship Id="rId25" Type="http://schemas.openxmlformats.org/officeDocument/2006/relationships/image" Target="../media/image235.png"/><Relationship Id="rId26" Type="http://schemas.openxmlformats.org/officeDocument/2006/relationships/image" Target="../media/image236.png"/><Relationship Id="rId27" Type="http://schemas.openxmlformats.org/officeDocument/2006/relationships/image" Target="../media/image237.png"/><Relationship Id="rId28" Type="http://schemas.openxmlformats.org/officeDocument/2006/relationships/slideLayout" Target="../slideLayouts/slideLayout15.xml"/><Relationship Id="rId2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8.png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jpeg"/><Relationship Id="rId14" Type="http://schemas.openxmlformats.org/officeDocument/2006/relationships/image" Target="../media/image256.jpe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Relationship Id="rId18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HUBzero Platform Features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Demo of Capabilities for the TRADES Program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Oct. 12, 2016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Derrick Kearney</a:t>
            </a:r>
            <a:r>
              <a:rPr lang="en-US" sz="4850">
                <a:latin typeface="Arial"/>
              </a:rPr>
              <a:t>
</a:t>
            </a:r>
            <a:r>
              <a:rPr lang="en-US" sz="485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50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1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2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53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4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5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6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7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8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59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0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1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2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63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4" name="CustomShape 17"/>
          <p:cNvSpPr/>
          <p:nvPr/>
        </p:nvSpPr>
        <p:spPr>
          <a:xfrm>
            <a:off x="3108960" y="3632400"/>
            <a:ext cx="82296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7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68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69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0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71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2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73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4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75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6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77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78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79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0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1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82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83" name="CustomShape 18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84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85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86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87" name="Line 22"/>
          <p:cNvCxnSpPr>
            <a:stCxn id="385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89" name="CustomShape 23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90" name="TextShape 24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Installing Applications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92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93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94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5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96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7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98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99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400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1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402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403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404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05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6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407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408" name="CustomShape 17"/>
          <p:cNvSpPr/>
          <p:nvPr/>
        </p:nvSpPr>
        <p:spPr>
          <a:xfrm flipV="1">
            <a:off x="4576680" y="18442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09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410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411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412" name="Line 21"/>
          <p:cNvCxnSpPr>
            <a:stCxn id="410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413" name="CustomShape 22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14" name="CustomShape 23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415" name="TextShape 24"/>
          <p:cNvSpPr txBox="1"/>
          <p:nvPr/>
        </p:nvSpPr>
        <p:spPr>
          <a:xfrm>
            <a:off x="505080" y="286200"/>
            <a:ext cx="772452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Publishing Applications</a:t>
            </a:r>
            <a:endParaRPr/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Knowing Your Impact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080" y="1100160"/>
            <a:ext cx="7264440" cy="57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Track Usage Metrics</a:t>
            </a:r>
            <a:endParaRPr/>
          </a:p>
        </p:txBody>
      </p:sp>
      <p:pic>
        <p:nvPicPr>
          <p:cNvPr id="4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7960" y="1209960"/>
            <a:ext cx="3920040" cy="272196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6080" y="4206240"/>
            <a:ext cx="3987360" cy="243756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760" y="1478520"/>
            <a:ext cx="4480560" cy="475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Communicate With Users</a:t>
            </a:r>
            <a:endParaRPr/>
          </a:p>
        </p:txBody>
      </p:sp>
      <p:pic>
        <p:nvPicPr>
          <p:cNvPr id="4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47480" y="1092240"/>
            <a:ext cx="7307280" cy="576576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347480" y="976320"/>
            <a:ext cx="7355880" cy="58816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25" name="CustomShape 3"/>
          <p:cNvSpPr/>
          <p:nvPr/>
        </p:nvSpPr>
        <p:spPr>
          <a:xfrm>
            <a:off x="1563120" y="1945440"/>
            <a:ext cx="5112720" cy="37652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68360" y="2032920"/>
            <a:ext cx="3525840" cy="35067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427" name="CustomShape 4"/>
          <p:cNvSpPr/>
          <p:nvPr/>
        </p:nvSpPr>
        <p:spPr>
          <a:xfrm>
            <a:off x="6764040" y="2287800"/>
            <a:ext cx="1498680" cy="2738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428" name="Line 5"/>
          <p:cNvSpPr/>
          <p:nvPr/>
        </p:nvSpPr>
        <p:spPr>
          <a:xfrm flipH="1" flipV="1">
            <a:off x="5794200" y="2032920"/>
            <a:ext cx="969840" cy="25488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29" name="Line 6"/>
          <p:cNvSpPr/>
          <p:nvPr/>
        </p:nvSpPr>
        <p:spPr>
          <a:xfrm flipH="1">
            <a:off x="5794200" y="5026320"/>
            <a:ext cx="969840" cy="5133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430" name="Line 7"/>
          <p:cNvSpPr/>
          <p:nvPr/>
        </p:nvSpPr>
        <p:spPr>
          <a:xfrm>
            <a:off x="1512360" y="4598280"/>
            <a:ext cx="88164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Adding New Features</a:t>
            </a:r>
            <a:endParaRPr/>
          </a:p>
        </p:txBody>
      </p:sp>
      <p:sp>
        <p:nvSpPr>
          <p:cNvPr id="432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4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438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439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0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1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42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3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44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2010 – Introducing New Researchers</a:t>
            </a:r>
            <a:endParaRPr/>
          </a:p>
        </p:txBody>
      </p:sp>
      <p:pic>
        <p:nvPicPr>
          <p:cNvPr id="4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47" name="CustomShape 2"/>
          <p:cNvSpPr/>
          <p:nvPr/>
        </p:nvSpPr>
        <p:spPr>
          <a:xfrm>
            <a:off x="182880" y="20584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149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49" name="CustomShape 3"/>
          <p:cNvSpPr/>
          <p:nvPr/>
        </p:nvSpPr>
        <p:spPr>
          <a:xfrm rot="19981800">
            <a:off x="1228680" y="2110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0" name="Line 4"/>
          <p:cNvSpPr/>
          <p:nvPr/>
        </p:nvSpPr>
        <p:spPr>
          <a:xfrm flipV="1">
            <a:off x="1222200" y="2124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1" name="Line 5"/>
          <p:cNvSpPr/>
          <p:nvPr/>
        </p:nvSpPr>
        <p:spPr>
          <a:xfrm flipV="1">
            <a:off x="1253520" y="2248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2" name="Line 6"/>
          <p:cNvSpPr/>
          <p:nvPr/>
        </p:nvSpPr>
        <p:spPr>
          <a:xfrm flipV="1">
            <a:off x="1285200" y="2278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3" name="Line 7"/>
          <p:cNvSpPr/>
          <p:nvPr/>
        </p:nvSpPr>
        <p:spPr>
          <a:xfrm flipV="1">
            <a:off x="1316520" y="2309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8"/>
          <p:cNvSpPr/>
          <p:nvPr/>
        </p:nvSpPr>
        <p:spPr>
          <a:xfrm flipV="1">
            <a:off x="1347480" y="2370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CustomShape 9"/>
          <p:cNvSpPr/>
          <p:nvPr/>
        </p:nvSpPr>
        <p:spPr>
          <a:xfrm rot="1347000">
            <a:off x="1532520" y="2195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6" name="Line 10"/>
          <p:cNvSpPr/>
          <p:nvPr/>
        </p:nvSpPr>
        <p:spPr>
          <a:xfrm>
            <a:off x="1693440" y="2214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7" name="Line 11"/>
          <p:cNvSpPr/>
          <p:nvPr/>
        </p:nvSpPr>
        <p:spPr>
          <a:xfrm>
            <a:off x="1667160" y="2277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8" name="Line 12"/>
          <p:cNvSpPr/>
          <p:nvPr/>
        </p:nvSpPr>
        <p:spPr>
          <a:xfrm>
            <a:off x="1640520" y="2341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9" name="Line 13"/>
          <p:cNvSpPr/>
          <p:nvPr/>
        </p:nvSpPr>
        <p:spPr>
          <a:xfrm>
            <a:off x="1614240" y="2405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0" name="Line 14"/>
          <p:cNvSpPr/>
          <p:nvPr/>
        </p:nvSpPr>
        <p:spPr>
          <a:xfrm>
            <a:off x="1587960" y="2469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1" name="CustomShape 15"/>
          <p:cNvSpPr/>
          <p:nvPr/>
        </p:nvSpPr>
        <p:spPr>
          <a:xfrm>
            <a:off x="1302840" y="2289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2" name="Line 16"/>
          <p:cNvSpPr/>
          <p:nvPr/>
        </p:nvSpPr>
        <p:spPr>
          <a:xfrm>
            <a:off x="1371600" y="2358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Line 17"/>
          <p:cNvSpPr/>
          <p:nvPr/>
        </p:nvSpPr>
        <p:spPr>
          <a:xfrm>
            <a:off x="1371600" y="2427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4" name="Line 18"/>
          <p:cNvSpPr/>
          <p:nvPr/>
        </p:nvSpPr>
        <p:spPr>
          <a:xfrm>
            <a:off x="1371600" y="2496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5" name="Line 19"/>
          <p:cNvSpPr/>
          <p:nvPr/>
        </p:nvSpPr>
        <p:spPr>
          <a:xfrm>
            <a:off x="1371600" y="2566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6" name="Line 20"/>
          <p:cNvSpPr/>
          <p:nvPr/>
        </p:nvSpPr>
        <p:spPr>
          <a:xfrm>
            <a:off x="1371600" y="2634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7" name="TextShape 21"/>
          <p:cNvSpPr txBox="1"/>
          <p:nvPr/>
        </p:nvSpPr>
        <p:spPr>
          <a:xfrm>
            <a:off x="317880" y="2937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648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69" name="CustomShape 2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71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72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3" name="Line 2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5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6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7" name="Line 2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8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9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0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1" name="Line 3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3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4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85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6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7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8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9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92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3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5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6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7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CustomShape 4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99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00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1" name="Line 5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2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3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5" name="Line 5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7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8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9" name="Line 5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0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1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2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3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4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5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6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1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19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0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1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2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3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4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2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2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5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3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31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32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3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5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8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9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0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1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5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6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7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8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9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5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52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3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5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6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7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8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59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60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1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3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4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5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6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7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8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9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0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1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2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3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4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5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6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7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7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79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0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1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2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3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4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8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8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8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88" name="Line 5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589" name="CustomShape 55"/>
          <p:cNvSpPr/>
          <p:nvPr/>
        </p:nvSpPr>
        <p:spPr>
          <a:xfrm>
            <a:off x="18324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468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91" name="CustomShape 56"/>
          <p:cNvSpPr/>
          <p:nvPr/>
        </p:nvSpPr>
        <p:spPr>
          <a:xfrm rot="19981800">
            <a:off x="122904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2" name="Line 57"/>
          <p:cNvSpPr/>
          <p:nvPr/>
        </p:nvSpPr>
        <p:spPr>
          <a:xfrm flipV="1">
            <a:off x="122256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3" name="Line 58"/>
          <p:cNvSpPr/>
          <p:nvPr/>
        </p:nvSpPr>
        <p:spPr>
          <a:xfrm flipV="1">
            <a:off x="125388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4" name="Line 59"/>
          <p:cNvSpPr/>
          <p:nvPr/>
        </p:nvSpPr>
        <p:spPr>
          <a:xfrm flipV="1">
            <a:off x="128556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5" name="Line 60"/>
          <p:cNvSpPr/>
          <p:nvPr/>
        </p:nvSpPr>
        <p:spPr>
          <a:xfrm flipV="1">
            <a:off x="131688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6" name="Line 61"/>
          <p:cNvSpPr/>
          <p:nvPr/>
        </p:nvSpPr>
        <p:spPr>
          <a:xfrm flipV="1">
            <a:off x="134784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7" name="CustomShape 62"/>
          <p:cNvSpPr/>
          <p:nvPr/>
        </p:nvSpPr>
        <p:spPr>
          <a:xfrm rot="1347000">
            <a:off x="153288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8" name="Line 63"/>
          <p:cNvSpPr/>
          <p:nvPr/>
        </p:nvSpPr>
        <p:spPr>
          <a:xfrm>
            <a:off x="169380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Line 64"/>
          <p:cNvSpPr/>
          <p:nvPr/>
        </p:nvSpPr>
        <p:spPr>
          <a:xfrm>
            <a:off x="166752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0" name="Line 65"/>
          <p:cNvSpPr/>
          <p:nvPr/>
        </p:nvSpPr>
        <p:spPr>
          <a:xfrm>
            <a:off x="164088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66"/>
          <p:cNvSpPr/>
          <p:nvPr/>
        </p:nvSpPr>
        <p:spPr>
          <a:xfrm>
            <a:off x="161460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Line 67"/>
          <p:cNvSpPr/>
          <p:nvPr/>
        </p:nvSpPr>
        <p:spPr>
          <a:xfrm>
            <a:off x="158832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3" name="CustomShape 68"/>
          <p:cNvSpPr/>
          <p:nvPr/>
        </p:nvSpPr>
        <p:spPr>
          <a:xfrm>
            <a:off x="130320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4" name="Line 69"/>
          <p:cNvSpPr/>
          <p:nvPr/>
        </p:nvSpPr>
        <p:spPr>
          <a:xfrm>
            <a:off x="137196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5" name="Line 70"/>
          <p:cNvSpPr/>
          <p:nvPr/>
        </p:nvSpPr>
        <p:spPr>
          <a:xfrm>
            <a:off x="137196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6" name="Line 71"/>
          <p:cNvSpPr/>
          <p:nvPr/>
        </p:nvSpPr>
        <p:spPr>
          <a:xfrm>
            <a:off x="137196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7" name="Line 72"/>
          <p:cNvSpPr/>
          <p:nvPr/>
        </p:nvSpPr>
        <p:spPr>
          <a:xfrm>
            <a:off x="137196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8" name="Line 73"/>
          <p:cNvSpPr/>
          <p:nvPr/>
        </p:nvSpPr>
        <p:spPr>
          <a:xfrm>
            <a:off x="137196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9" name="TextShape 74"/>
          <p:cNvSpPr txBox="1"/>
          <p:nvPr/>
        </p:nvSpPr>
        <p:spPr>
          <a:xfrm>
            <a:off x="31824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10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04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13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15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16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7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9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2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3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4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5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9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0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1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2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3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36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7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9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0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1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2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43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44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5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7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9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0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1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2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3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4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5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6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7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8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59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0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1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63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4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5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6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7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8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6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7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71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72" name="Line 5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73" name="Line 5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674" name="CustomShape 56"/>
          <p:cNvSpPr/>
          <p:nvPr/>
        </p:nvSpPr>
        <p:spPr>
          <a:xfrm>
            <a:off x="183600" y="20548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7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040" y="21463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76" name="CustomShape 57"/>
          <p:cNvSpPr/>
          <p:nvPr/>
        </p:nvSpPr>
        <p:spPr>
          <a:xfrm rot="19981800">
            <a:off x="1229400" y="2106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7" name="Line 58"/>
          <p:cNvSpPr/>
          <p:nvPr/>
        </p:nvSpPr>
        <p:spPr>
          <a:xfrm flipV="1">
            <a:off x="1222920" y="21204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8" name="Line 59"/>
          <p:cNvSpPr/>
          <p:nvPr/>
        </p:nvSpPr>
        <p:spPr>
          <a:xfrm flipV="1">
            <a:off x="1254240" y="22446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9" name="Line 60"/>
          <p:cNvSpPr/>
          <p:nvPr/>
        </p:nvSpPr>
        <p:spPr>
          <a:xfrm flipV="1">
            <a:off x="1285920" y="22752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0" name="Line 61"/>
          <p:cNvSpPr/>
          <p:nvPr/>
        </p:nvSpPr>
        <p:spPr>
          <a:xfrm flipV="1">
            <a:off x="1317240" y="23054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1" name="Line 62"/>
          <p:cNvSpPr/>
          <p:nvPr/>
        </p:nvSpPr>
        <p:spPr>
          <a:xfrm flipV="1">
            <a:off x="1348200" y="23666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2" name="CustomShape 63"/>
          <p:cNvSpPr/>
          <p:nvPr/>
        </p:nvSpPr>
        <p:spPr>
          <a:xfrm rot="1347000">
            <a:off x="1533240" y="21916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3" name="Line 64"/>
          <p:cNvSpPr/>
          <p:nvPr/>
        </p:nvSpPr>
        <p:spPr>
          <a:xfrm>
            <a:off x="1694160" y="22104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Line 65"/>
          <p:cNvSpPr/>
          <p:nvPr/>
        </p:nvSpPr>
        <p:spPr>
          <a:xfrm>
            <a:off x="1667880" y="22741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5" name="Line 66"/>
          <p:cNvSpPr/>
          <p:nvPr/>
        </p:nvSpPr>
        <p:spPr>
          <a:xfrm>
            <a:off x="1641240" y="23382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67"/>
          <p:cNvSpPr/>
          <p:nvPr/>
        </p:nvSpPr>
        <p:spPr>
          <a:xfrm>
            <a:off x="1614960" y="24022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Line 68"/>
          <p:cNvSpPr/>
          <p:nvPr/>
        </p:nvSpPr>
        <p:spPr>
          <a:xfrm>
            <a:off x="1588680" y="24656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8" name="CustomShape 69"/>
          <p:cNvSpPr/>
          <p:nvPr/>
        </p:nvSpPr>
        <p:spPr>
          <a:xfrm>
            <a:off x="1303560" y="22860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9" name="Line 70"/>
          <p:cNvSpPr/>
          <p:nvPr/>
        </p:nvSpPr>
        <p:spPr>
          <a:xfrm>
            <a:off x="1372320" y="23551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0" name="Line 71"/>
          <p:cNvSpPr/>
          <p:nvPr/>
        </p:nvSpPr>
        <p:spPr>
          <a:xfrm>
            <a:off x="1372320" y="24238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1" name="Line 72"/>
          <p:cNvSpPr/>
          <p:nvPr/>
        </p:nvSpPr>
        <p:spPr>
          <a:xfrm>
            <a:off x="1372320" y="24933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2" name="Line 73"/>
          <p:cNvSpPr/>
          <p:nvPr/>
        </p:nvSpPr>
        <p:spPr>
          <a:xfrm>
            <a:off x="1372320" y="25624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3" name="Line 74"/>
          <p:cNvSpPr/>
          <p:nvPr/>
        </p:nvSpPr>
        <p:spPr>
          <a:xfrm>
            <a:off x="1372320" y="2631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4" name="TextShape 75"/>
          <p:cNvSpPr txBox="1"/>
          <p:nvPr/>
        </p:nvSpPr>
        <p:spPr>
          <a:xfrm>
            <a:off x="318600" y="29340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9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400" y="26449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720" y="347040"/>
            <a:ext cx="7725240" cy="56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The HUBzero Platform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1101960" y="3384720"/>
            <a:ext cx="1366920" cy="526320"/>
          </a:xfrm>
          <a:prstGeom prst="wedgeRectCallout">
            <a:avLst>
              <a:gd name="adj1" fmla="val 14894"/>
              <a:gd name="adj2" fmla="val 19784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61720" y="3404880"/>
            <a:ext cx="255960" cy="3520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 rot="20686200">
            <a:off x="1458000" y="34275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" name="Line 4"/>
          <p:cNvSpPr/>
          <p:nvPr/>
        </p:nvSpPr>
        <p:spPr>
          <a:xfrm flipV="1">
            <a:off x="1467720" y="34423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" name="Line 5"/>
          <p:cNvSpPr/>
          <p:nvPr/>
        </p:nvSpPr>
        <p:spPr>
          <a:xfrm flipV="1">
            <a:off x="1476000" y="3490200"/>
            <a:ext cx="93600" cy="25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9" name="Line 6"/>
          <p:cNvSpPr/>
          <p:nvPr/>
        </p:nvSpPr>
        <p:spPr>
          <a:xfrm flipV="1">
            <a:off x="1484640" y="3512880"/>
            <a:ext cx="124560" cy="34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0" name="Line 7"/>
          <p:cNvSpPr/>
          <p:nvPr/>
        </p:nvSpPr>
        <p:spPr>
          <a:xfrm flipV="1">
            <a:off x="1493280" y="3535920"/>
            <a:ext cx="155520" cy="421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" name="Line 8"/>
          <p:cNvSpPr/>
          <p:nvPr/>
        </p:nvSpPr>
        <p:spPr>
          <a:xfrm flipV="1">
            <a:off x="1501560" y="356652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" name="CustomShape 9"/>
          <p:cNvSpPr/>
          <p:nvPr/>
        </p:nvSpPr>
        <p:spPr>
          <a:xfrm rot="954000">
            <a:off x="1766160" y="342864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1828080" y="34426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1819440" y="347364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5" name="Line 12"/>
          <p:cNvSpPr/>
          <p:nvPr/>
        </p:nvSpPr>
        <p:spPr>
          <a:xfrm>
            <a:off x="1810440" y="3504960"/>
            <a:ext cx="12420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6" name="Line 13"/>
          <p:cNvSpPr/>
          <p:nvPr/>
        </p:nvSpPr>
        <p:spPr>
          <a:xfrm>
            <a:off x="1801800" y="3535920"/>
            <a:ext cx="15480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7" name="Line 14"/>
          <p:cNvSpPr/>
          <p:nvPr/>
        </p:nvSpPr>
        <p:spPr>
          <a:xfrm>
            <a:off x="1792800" y="356652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8" name="CustomShape 15"/>
          <p:cNvSpPr/>
          <p:nvPr/>
        </p:nvSpPr>
        <p:spPr>
          <a:xfrm>
            <a:off x="1616400" y="34286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9" name="Line 16"/>
          <p:cNvSpPr/>
          <p:nvPr/>
        </p:nvSpPr>
        <p:spPr>
          <a:xfrm>
            <a:off x="1648440" y="3461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0" name="Line 17"/>
          <p:cNvSpPr/>
          <p:nvPr/>
        </p:nvSpPr>
        <p:spPr>
          <a:xfrm>
            <a:off x="1648440" y="349308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1" name="Line 18"/>
          <p:cNvSpPr/>
          <p:nvPr/>
        </p:nvSpPr>
        <p:spPr>
          <a:xfrm>
            <a:off x="1648440" y="352548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1648440" y="35578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3" name="Line 20"/>
          <p:cNvSpPr/>
          <p:nvPr/>
        </p:nvSpPr>
        <p:spPr>
          <a:xfrm>
            <a:off x="1648440" y="35899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57640" y="3600720"/>
            <a:ext cx="565920" cy="148680"/>
          </a:xfrm>
          <a:prstGeom prst="rect">
            <a:avLst/>
          </a:prstGeom>
          <a:ln>
            <a:noFill/>
          </a:ln>
        </p:spPr>
      </p:pic>
      <p:sp>
        <p:nvSpPr>
          <p:cNvPr id="105" name="CustomShape 21"/>
          <p:cNvSpPr/>
          <p:nvPr/>
        </p:nvSpPr>
        <p:spPr>
          <a:xfrm>
            <a:off x="2086200" y="345312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6" name="Line 22"/>
          <p:cNvSpPr/>
          <p:nvPr/>
        </p:nvSpPr>
        <p:spPr>
          <a:xfrm>
            <a:off x="2118240" y="34851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7" name="Line 23"/>
          <p:cNvSpPr/>
          <p:nvPr/>
        </p:nvSpPr>
        <p:spPr>
          <a:xfrm>
            <a:off x="2118240" y="35175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8" name="Line 24"/>
          <p:cNvSpPr/>
          <p:nvPr/>
        </p:nvSpPr>
        <p:spPr>
          <a:xfrm>
            <a:off x="2118240" y="35499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09" name="Line 25"/>
          <p:cNvSpPr/>
          <p:nvPr/>
        </p:nvSpPr>
        <p:spPr>
          <a:xfrm>
            <a:off x="2118240" y="35820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0" name="Line 26"/>
          <p:cNvSpPr/>
          <p:nvPr/>
        </p:nvSpPr>
        <p:spPr>
          <a:xfrm>
            <a:off x="2118240" y="36144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15440" y="3438000"/>
            <a:ext cx="210960" cy="27288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112" name="CustomShape 27"/>
          <p:cNvSpPr/>
          <p:nvPr/>
        </p:nvSpPr>
        <p:spPr>
          <a:xfrm>
            <a:off x="2353320" y="1977840"/>
            <a:ext cx="1367280" cy="561600"/>
          </a:xfrm>
          <a:prstGeom prst="wedgeRectCallout">
            <a:avLst>
              <a:gd name="adj1" fmla="val 17733"/>
              <a:gd name="adj2" fmla="val 14709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113" name="CustomShape 28"/>
          <p:cNvSpPr/>
          <p:nvPr/>
        </p:nvSpPr>
        <p:spPr>
          <a:xfrm rot="20691600">
            <a:off x="2718720" y="2053080"/>
            <a:ext cx="226080" cy="25848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4" name="Line 29"/>
          <p:cNvSpPr/>
          <p:nvPr/>
        </p:nvSpPr>
        <p:spPr>
          <a:xfrm flipV="1">
            <a:off x="2728800" y="20674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5" name="Line 30"/>
          <p:cNvSpPr/>
          <p:nvPr/>
        </p:nvSpPr>
        <p:spPr>
          <a:xfrm flipV="1">
            <a:off x="2737440" y="2115720"/>
            <a:ext cx="93240" cy="25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6" name="Line 31"/>
          <p:cNvSpPr/>
          <p:nvPr/>
        </p:nvSpPr>
        <p:spPr>
          <a:xfrm flipV="1">
            <a:off x="2746080" y="2138400"/>
            <a:ext cx="124200" cy="33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7" name="Line 32"/>
          <p:cNvSpPr/>
          <p:nvPr/>
        </p:nvSpPr>
        <p:spPr>
          <a:xfrm flipV="1">
            <a:off x="2754360" y="216108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8" name="Line 33"/>
          <p:cNvSpPr/>
          <p:nvPr/>
        </p:nvSpPr>
        <p:spPr>
          <a:xfrm flipV="1">
            <a:off x="2762640" y="2192040"/>
            <a:ext cx="155520" cy="42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9" name="CustomShape 34"/>
          <p:cNvSpPr/>
          <p:nvPr/>
        </p:nvSpPr>
        <p:spPr>
          <a:xfrm rot="948600">
            <a:off x="3027600" y="2054160"/>
            <a:ext cx="226080" cy="25776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0" name="Line 35"/>
          <p:cNvSpPr/>
          <p:nvPr/>
        </p:nvSpPr>
        <p:spPr>
          <a:xfrm>
            <a:off x="3089520" y="20678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1" name="Line 36"/>
          <p:cNvSpPr/>
          <p:nvPr/>
        </p:nvSpPr>
        <p:spPr>
          <a:xfrm>
            <a:off x="3080880" y="2098800"/>
            <a:ext cx="92880" cy="266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2" name="Line 37"/>
          <p:cNvSpPr/>
          <p:nvPr/>
        </p:nvSpPr>
        <p:spPr>
          <a:xfrm>
            <a:off x="3071880" y="2130120"/>
            <a:ext cx="123840" cy="3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3" name="Line 38"/>
          <p:cNvSpPr/>
          <p:nvPr/>
        </p:nvSpPr>
        <p:spPr>
          <a:xfrm>
            <a:off x="3062880" y="2161080"/>
            <a:ext cx="15516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4" name="Line 39"/>
          <p:cNvSpPr/>
          <p:nvPr/>
        </p:nvSpPr>
        <p:spPr>
          <a:xfrm>
            <a:off x="3054240" y="2192040"/>
            <a:ext cx="154800" cy="44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5" name="CustomShape 40"/>
          <p:cNvSpPr/>
          <p:nvPr/>
        </p:nvSpPr>
        <p:spPr>
          <a:xfrm>
            <a:off x="2877480" y="205380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6" name="Line 41"/>
          <p:cNvSpPr/>
          <p:nvPr/>
        </p:nvSpPr>
        <p:spPr>
          <a:xfrm>
            <a:off x="2909520" y="20862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7" name="Line 42"/>
          <p:cNvSpPr/>
          <p:nvPr/>
        </p:nvSpPr>
        <p:spPr>
          <a:xfrm>
            <a:off x="2909520" y="211824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8" name="Line 43"/>
          <p:cNvSpPr/>
          <p:nvPr/>
        </p:nvSpPr>
        <p:spPr>
          <a:xfrm>
            <a:off x="2909520" y="215064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29" name="Line 44"/>
          <p:cNvSpPr/>
          <p:nvPr/>
        </p:nvSpPr>
        <p:spPr>
          <a:xfrm>
            <a:off x="2909520" y="218304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0" name="Line 45"/>
          <p:cNvSpPr/>
          <p:nvPr/>
        </p:nvSpPr>
        <p:spPr>
          <a:xfrm>
            <a:off x="2909520" y="221508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18720" y="2225520"/>
            <a:ext cx="565920" cy="149040"/>
          </a:xfrm>
          <a:prstGeom prst="rect">
            <a:avLst/>
          </a:prstGeom>
          <a:ln>
            <a:noFill/>
          </a:ln>
        </p:spPr>
      </p:pic>
      <p:sp>
        <p:nvSpPr>
          <p:cNvPr id="132" name="CustomShape 46"/>
          <p:cNvSpPr/>
          <p:nvPr/>
        </p:nvSpPr>
        <p:spPr>
          <a:xfrm>
            <a:off x="3305520" y="207828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3" name="Line 47"/>
          <p:cNvSpPr/>
          <p:nvPr/>
        </p:nvSpPr>
        <p:spPr>
          <a:xfrm>
            <a:off x="3337560" y="211068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4" name="Line 48"/>
          <p:cNvSpPr/>
          <p:nvPr/>
        </p:nvSpPr>
        <p:spPr>
          <a:xfrm>
            <a:off x="3337560" y="2142720"/>
            <a:ext cx="96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5" name="Line 49"/>
          <p:cNvSpPr/>
          <p:nvPr/>
        </p:nvSpPr>
        <p:spPr>
          <a:xfrm>
            <a:off x="3337560" y="2175120"/>
            <a:ext cx="1288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6" name="Line 50"/>
          <p:cNvSpPr/>
          <p:nvPr/>
        </p:nvSpPr>
        <p:spPr>
          <a:xfrm>
            <a:off x="3337560" y="220752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37" name="Line 51"/>
          <p:cNvSpPr/>
          <p:nvPr/>
        </p:nvSpPr>
        <p:spPr>
          <a:xfrm>
            <a:off x="3337560" y="2239560"/>
            <a:ext cx="1609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58880" y="2062800"/>
            <a:ext cx="210960" cy="2736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1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358720" y="2002680"/>
            <a:ext cx="336600" cy="3758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235880" y="2296440"/>
            <a:ext cx="1024200" cy="870480"/>
          </a:xfrm>
          <a:prstGeom prst="rect">
            <a:avLst/>
          </a:prstGeom>
          <a:ln>
            <a:noFill/>
          </a:ln>
        </p:spPr>
      </p:pic>
      <p:sp>
        <p:nvSpPr>
          <p:cNvPr id="141" name="Line 52"/>
          <p:cNvSpPr/>
          <p:nvPr/>
        </p:nvSpPr>
        <p:spPr>
          <a:xfrm flipH="1">
            <a:off x="1764000" y="2378520"/>
            <a:ext cx="594720" cy="2934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42" name="CustomShape 53"/>
          <p:cNvSpPr/>
          <p:nvPr/>
        </p:nvSpPr>
        <p:spPr>
          <a:xfrm>
            <a:off x="274320" y="1912320"/>
            <a:ext cx="939600" cy="558360"/>
          </a:xfrm>
          <a:prstGeom prst="wedgeRectCallout">
            <a:avLst>
              <a:gd name="adj1" fmla="val 13914"/>
              <a:gd name="adj2" fmla="val 187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4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17160" y="1955160"/>
            <a:ext cx="341640" cy="35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54"/>
          <p:cNvSpPr/>
          <p:nvPr/>
        </p:nvSpPr>
        <p:spPr>
          <a:xfrm rot="19976400">
            <a:off x="762840" y="193644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5" name="Line 55"/>
          <p:cNvSpPr/>
          <p:nvPr/>
        </p:nvSpPr>
        <p:spPr>
          <a:xfrm flipV="1">
            <a:off x="759600" y="1942920"/>
            <a:ext cx="14400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6" name="Line 56"/>
          <p:cNvSpPr/>
          <p:nvPr/>
        </p:nvSpPr>
        <p:spPr>
          <a:xfrm flipV="1">
            <a:off x="774360" y="2000880"/>
            <a:ext cx="86040" cy="43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7" name="Line 57"/>
          <p:cNvSpPr/>
          <p:nvPr/>
        </p:nvSpPr>
        <p:spPr>
          <a:xfrm flipV="1">
            <a:off x="789120" y="2015280"/>
            <a:ext cx="115200" cy="58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8" name="Line 58"/>
          <p:cNvSpPr/>
          <p:nvPr/>
        </p:nvSpPr>
        <p:spPr>
          <a:xfrm flipV="1">
            <a:off x="803880" y="20293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9" name="Line 59"/>
          <p:cNvSpPr/>
          <p:nvPr/>
        </p:nvSpPr>
        <p:spPr>
          <a:xfrm flipV="1">
            <a:off x="818280" y="2058120"/>
            <a:ext cx="143640" cy="73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" name="CustomShape 60"/>
          <p:cNvSpPr/>
          <p:nvPr/>
        </p:nvSpPr>
        <p:spPr>
          <a:xfrm rot="1348800">
            <a:off x="904680" y="1976040"/>
            <a:ext cx="22608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" name="Line 61"/>
          <p:cNvSpPr/>
          <p:nvPr/>
        </p:nvSpPr>
        <p:spPr>
          <a:xfrm>
            <a:off x="979920" y="198504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" name="Line 62"/>
          <p:cNvSpPr/>
          <p:nvPr/>
        </p:nvSpPr>
        <p:spPr>
          <a:xfrm>
            <a:off x="967680" y="2014920"/>
            <a:ext cx="89280" cy="36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63"/>
          <p:cNvSpPr/>
          <p:nvPr/>
        </p:nvSpPr>
        <p:spPr>
          <a:xfrm>
            <a:off x="955080" y="2044800"/>
            <a:ext cx="119160" cy="493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64"/>
          <p:cNvSpPr/>
          <p:nvPr/>
        </p:nvSpPr>
        <p:spPr>
          <a:xfrm>
            <a:off x="942840" y="207468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65"/>
          <p:cNvSpPr/>
          <p:nvPr/>
        </p:nvSpPr>
        <p:spPr>
          <a:xfrm>
            <a:off x="930600" y="2104200"/>
            <a:ext cx="149040" cy="615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CustomShape 66"/>
          <p:cNvSpPr/>
          <p:nvPr/>
        </p:nvSpPr>
        <p:spPr>
          <a:xfrm>
            <a:off x="797400" y="2020320"/>
            <a:ext cx="225720" cy="258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7" name="Line 67"/>
          <p:cNvSpPr/>
          <p:nvPr/>
        </p:nvSpPr>
        <p:spPr>
          <a:xfrm>
            <a:off x="829440" y="205272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8" name="Line 68"/>
          <p:cNvSpPr/>
          <p:nvPr/>
        </p:nvSpPr>
        <p:spPr>
          <a:xfrm>
            <a:off x="829440" y="2084760"/>
            <a:ext cx="968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69"/>
          <p:cNvSpPr/>
          <p:nvPr/>
        </p:nvSpPr>
        <p:spPr>
          <a:xfrm>
            <a:off x="829440" y="2117160"/>
            <a:ext cx="129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70"/>
          <p:cNvSpPr/>
          <p:nvPr/>
        </p:nvSpPr>
        <p:spPr>
          <a:xfrm>
            <a:off x="829440" y="214956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71"/>
          <p:cNvSpPr/>
          <p:nvPr/>
        </p:nvSpPr>
        <p:spPr>
          <a:xfrm>
            <a:off x="829440" y="2181600"/>
            <a:ext cx="1612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16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16760" y="2187720"/>
            <a:ext cx="426960" cy="119520"/>
          </a:xfrm>
          <a:prstGeom prst="rect">
            <a:avLst/>
          </a:prstGeom>
          <a:ln>
            <a:noFill/>
          </a:ln>
        </p:spPr>
      </p:pic>
      <p:sp>
        <p:nvSpPr>
          <p:cNvPr id="163" name="Line 72"/>
          <p:cNvSpPr/>
          <p:nvPr/>
        </p:nvSpPr>
        <p:spPr>
          <a:xfrm>
            <a:off x="1123920" y="2318040"/>
            <a:ext cx="613440" cy="36324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164" name="Line 73"/>
          <p:cNvSpPr/>
          <p:nvPr/>
        </p:nvSpPr>
        <p:spPr>
          <a:xfrm flipV="1">
            <a:off x="1764000" y="2552760"/>
            <a:ext cx="0" cy="8503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165" name="TextShape 74"/>
          <p:cNvSpPr txBox="1"/>
          <p:nvPr/>
        </p:nvSpPr>
        <p:spPr>
          <a:xfrm>
            <a:off x="600480" y="4705920"/>
            <a:ext cx="233100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Collaborate</a:t>
            </a:r>
            <a:endParaRPr/>
          </a:p>
          <a:p>
            <a:pPr algn="ctr"/>
            <a:r>
              <a:rPr lang="en-US" sz="3200">
                <a:latin typeface="Arial"/>
              </a:rPr>
              <a:t>With Others</a:t>
            </a: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300480" y="4255920"/>
            <a:ext cx="3017520" cy="1920240"/>
          </a:xfrm>
          <a:prstGeom prst="rect">
            <a:avLst/>
          </a:prstGeom>
          <a:ln>
            <a:noFill/>
          </a:ln>
        </p:spPr>
      </p:pic>
      <p:sp>
        <p:nvSpPr>
          <p:cNvPr id="167" name="TextShape 75"/>
          <p:cNvSpPr txBox="1"/>
          <p:nvPr/>
        </p:nvSpPr>
        <p:spPr>
          <a:xfrm>
            <a:off x="3730680" y="2589840"/>
            <a:ext cx="2016360" cy="10018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Perform</a:t>
            </a:r>
            <a:endParaRPr/>
          </a:p>
          <a:p>
            <a:pPr algn="ctr"/>
            <a:r>
              <a:rPr lang="en-US" sz="3200">
                <a:latin typeface="Arial"/>
              </a:rPr>
              <a:t>Research</a:t>
            </a:r>
            <a:endParaRPr/>
          </a:p>
        </p:txBody>
      </p:sp>
      <p:pic>
        <p:nvPicPr>
          <p:cNvPr id="168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75120" y="1692360"/>
            <a:ext cx="3066840" cy="2377800"/>
          </a:xfrm>
          <a:prstGeom prst="rect">
            <a:avLst/>
          </a:prstGeom>
          <a:ln>
            <a:noFill/>
          </a:ln>
        </p:spPr>
      </p:pic>
      <p:sp>
        <p:nvSpPr>
          <p:cNvPr id="169" name="TextShape 76"/>
          <p:cNvSpPr txBox="1"/>
          <p:nvPr/>
        </p:nvSpPr>
        <p:spPr>
          <a:xfrm>
            <a:off x="6462000" y="4506840"/>
            <a:ext cx="3510720" cy="14576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3200">
                <a:latin typeface="Arial"/>
              </a:rPr>
              <a:t>Secure, Scalable,</a:t>
            </a:r>
            <a:endParaRPr/>
          </a:p>
          <a:p>
            <a:pPr algn="ctr"/>
            <a:r>
              <a:rPr lang="en-US" sz="3200">
                <a:latin typeface="Arial"/>
              </a:rPr>
              <a:t>Sharable</a:t>
            </a:r>
            <a:endParaRPr/>
          </a:p>
          <a:p>
            <a:pPr algn="ctr"/>
            <a:r>
              <a:rPr lang="en-US" sz="3200">
                <a:latin typeface="Arial"/>
              </a:rPr>
              <a:t>Dev Environments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504360" y="285480"/>
            <a:ext cx="77252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in the Workspace</a:t>
            </a:r>
            <a:endParaRPr/>
          </a:p>
        </p:txBody>
      </p:sp>
      <p:pic>
        <p:nvPicPr>
          <p:cNvPr id="6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98" name="CustomShape 2"/>
          <p:cNvSpPr/>
          <p:nvPr/>
        </p:nvSpPr>
        <p:spPr>
          <a:xfrm>
            <a:off x="4480560" y="5476320"/>
            <a:ext cx="2926080" cy="1656000"/>
          </a:xfrm>
          <a:prstGeom prst="wedgeRectCallout">
            <a:avLst>
              <a:gd name="adj1" fmla="val 23449"/>
              <a:gd name="adj2" fmla="val 164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700" name="TextShape 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701" name="CustomShape 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2" name="Line 5"/>
          <p:cNvSpPr/>
          <p:nvPr/>
        </p:nvSpPr>
        <p:spPr>
          <a:xfrm flipV="1">
            <a:off x="4776480" y="63637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Line 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4" name="Line 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9"/>
          <p:cNvSpPr/>
          <p:nvPr/>
        </p:nvSpPr>
        <p:spPr>
          <a:xfrm flipV="1">
            <a:off x="4848840" y="66301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7" name="CustomShape 1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8" name="Line 1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9" name="Line 1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0" name="Line 13"/>
          <p:cNvSpPr/>
          <p:nvPr/>
        </p:nvSpPr>
        <p:spPr>
          <a:xfrm>
            <a:off x="5510520" y="649764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1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1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CustomShape 1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4" name="Line 1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5" name="Line 1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6" name="Line 1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7" name="Line 2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8" name="Line 2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721" name="CustomShape 2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2" name="Line 2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Line 2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4" name="Line 2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5" name="Line 2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6" name="Line 2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7" name="CustomShape 28"/>
          <p:cNvSpPr/>
          <p:nvPr/>
        </p:nvSpPr>
        <p:spPr>
          <a:xfrm>
            <a:off x="5248440" y="1691280"/>
            <a:ext cx="2926080" cy="1600560"/>
          </a:xfrm>
          <a:prstGeom prst="wedgeRectCallout">
            <a:avLst>
              <a:gd name="adj1" fmla="val 10275"/>
              <a:gd name="adj2" fmla="val 24446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728" name="TextShape 2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729" name="CustomShape 3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0" name="Line 31"/>
          <p:cNvSpPr/>
          <p:nvPr/>
        </p:nvSpPr>
        <p:spPr>
          <a:xfrm flipV="1">
            <a:off x="5544360" y="25786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Line 3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2" name="Line 3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3" name="Line 3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4" name="Line 35"/>
          <p:cNvSpPr/>
          <p:nvPr/>
        </p:nvSpPr>
        <p:spPr>
          <a:xfrm flipV="1">
            <a:off x="5616720" y="28450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5" name="CustomShape 3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36" name="Line 3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7" name="Line 3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8" name="Line 39"/>
          <p:cNvSpPr/>
          <p:nvPr/>
        </p:nvSpPr>
        <p:spPr>
          <a:xfrm>
            <a:off x="6278400" y="271260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9" name="Line 4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0" name="Line 4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1" name="CustomShape 4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2" name="Line 4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3" name="Line 4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4" name="Line 4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5" name="Line 4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46" name="Line 4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4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48" name="CustomShape 4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49" name="Line 4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0" name="Line 5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1" name="Line 5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2" name="Line 5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53" name="Line 5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5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5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5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57" name="Line 5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58" name="CustomShape 55"/>
          <p:cNvSpPr/>
          <p:nvPr/>
        </p:nvSpPr>
        <p:spPr>
          <a:xfrm>
            <a:off x="183960" y="2051280"/>
            <a:ext cx="2011680" cy="1737360"/>
          </a:xfrm>
          <a:prstGeom prst="wedgeRectCallout">
            <a:avLst>
              <a:gd name="adj1" fmla="val 12699"/>
              <a:gd name="adj2" fmla="val -5177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75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5400" y="21427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760" name="CustomShape 56"/>
          <p:cNvSpPr/>
          <p:nvPr/>
        </p:nvSpPr>
        <p:spPr>
          <a:xfrm rot="19981800">
            <a:off x="1229760" y="21031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1" name="Line 57"/>
          <p:cNvSpPr/>
          <p:nvPr/>
        </p:nvSpPr>
        <p:spPr>
          <a:xfrm flipV="1">
            <a:off x="1223280" y="21168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2" name="Line 58"/>
          <p:cNvSpPr/>
          <p:nvPr/>
        </p:nvSpPr>
        <p:spPr>
          <a:xfrm flipV="1">
            <a:off x="1254600" y="22410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3" name="Line 59"/>
          <p:cNvSpPr/>
          <p:nvPr/>
        </p:nvSpPr>
        <p:spPr>
          <a:xfrm flipV="1">
            <a:off x="1286280" y="22716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4" name="Line 60"/>
          <p:cNvSpPr/>
          <p:nvPr/>
        </p:nvSpPr>
        <p:spPr>
          <a:xfrm flipV="1">
            <a:off x="1317600" y="23018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5" name="Line 61"/>
          <p:cNvSpPr/>
          <p:nvPr/>
        </p:nvSpPr>
        <p:spPr>
          <a:xfrm flipV="1">
            <a:off x="1348560" y="2363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6" name="CustomShape 62"/>
          <p:cNvSpPr/>
          <p:nvPr/>
        </p:nvSpPr>
        <p:spPr>
          <a:xfrm rot="1347000">
            <a:off x="1533600" y="21880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67" name="Line 63"/>
          <p:cNvSpPr/>
          <p:nvPr/>
        </p:nvSpPr>
        <p:spPr>
          <a:xfrm>
            <a:off x="1694520" y="22068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8" name="Line 64"/>
          <p:cNvSpPr/>
          <p:nvPr/>
        </p:nvSpPr>
        <p:spPr>
          <a:xfrm>
            <a:off x="1668240" y="22705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69" name="Line 65"/>
          <p:cNvSpPr/>
          <p:nvPr/>
        </p:nvSpPr>
        <p:spPr>
          <a:xfrm>
            <a:off x="1641600" y="23346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0" name="Line 66"/>
          <p:cNvSpPr/>
          <p:nvPr/>
        </p:nvSpPr>
        <p:spPr>
          <a:xfrm>
            <a:off x="1615320" y="23986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1" name="Line 67"/>
          <p:cNvSpPr/>
          <p:nvPr/>
        </p:nvSpPr>
        <p:spPr>
          <a:xfrm>
            <a:off x="1589040" y="24620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2" name="CustomShape 68"/>
          <p:cNvSpPr/>
          <p:nvPr/>
        </p:nvSpPr>
        <p:spPr>
          <a:xfrm>
            <a:off x="1303920" y="22824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73" name="Line 69"/>
          <p:cNvSpPr/>
          <p:nvPr/>
        </p:nvSpPr>
        <p:spPr>
          <a:xfrm>
            <a:off x="1372680" y="23515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4" name="Line 70"/>
          <p:cNvSpPr/>
          <p:nvPr/>
        </p:nvSpPr>
        <p:spPr>
          <a:xfrm>
            <a:off x="1372680" y="24202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5" name="Line 71"/>
          <p:cNvSpPr/>
          <p:nvPr/>
        </p:nvSpPr>
        <p:spPr>
          <a:xfrm>
            <a:off x="1372680" y="24897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6" name="Line 72"/>
          <p:cNvSpPr/>
          <p:nvPr/>
        </p:nvSpPr>
        <p:spPr>
          <a:xfrm>
            <a:off x="1372680" y="2558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7" name="Line 73"/>
          <p:cNvSpPr/>
          <p:nvPr/>
        </p:nvSpPr>
        <p:spPr>
          <a:xfrm>
            <a:off x="1372680" y="2627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78" name="TextShape 74"/>
          <p:cNvSpPr txBox="1"/>
          <p:nvPr/>
        </p:nvSpPr>
        <p:spPr>
          <a:xfrm>
            <a:off x="318960" y="29304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Professor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779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0760" y="26413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780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81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83" name="CustomShape 2"/>
          <p:cNvSpPr/>
          <p:nvPr/>
        </p:nvSpPr>
        <p:spPr>
          <a:xfrm>
            <a:off x="147600" y="1990800"/>
            <a:ext cx="263160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84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85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2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3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4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5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6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7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8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9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8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12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81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81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815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816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7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18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1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2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3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4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5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6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7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8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9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0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1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2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4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45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6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7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8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9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0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1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7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7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74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75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76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7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78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79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0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81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82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83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8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85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6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7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8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9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0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1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2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3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4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5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6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7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8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9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0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6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7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8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9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910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911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1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913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14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5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6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7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8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19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920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1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22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923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4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5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6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7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928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929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930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931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7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8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3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4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5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6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57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59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0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61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4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5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6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7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8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9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0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1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2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3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4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5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6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7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88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9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0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1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2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3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4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5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6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7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8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0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1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2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3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4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15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016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017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18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19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20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021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2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4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5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027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028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029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030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031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032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033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034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5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036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037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Line 1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9" name="Line 2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3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4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5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6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7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8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9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10"/>
          <p:cNvSpPr/>
          <p:nvPr/>
        </p:nvSpPr>
        <p:spPr>
          <a:xfrm flipH="1">
            <a:off x="5942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11"/>
          <p:cNvSpPr/>
          <p:nvPr/>
        </p:nvSpPr>
        <p:spPr>
          <a:xfrm flipH="1">
            <a:off x="5957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12"/>
          <p:cNvSpPr/>
          <p:nvPr/>
        </p:nvSpPr>
        <p:spPr>
          <a:xfrm flipH="1">
            <a:off x="5972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13"/>
          <p:cNvSpPr/>
          <p:nvPr/>
        </p:nvSpPr>
        <p:spPr>
          <a:xfrm>
            <a:off x="5986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14"/>
          <p:cNvSpPr/>
          <p:nvPr/>
        </p:nvSpPr>
        <p:spPr>
          <a:xfrm flipH="1">
            <a:off x="6001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15"/>
          <p:cNvSpPr/>
          <p:nvPr/>
        </p:nvSpPr>
        <p:spPr>
          <a:xfrm flipH="1">
            <a:off x="6015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16"/>
          <p:cNvSpPr/>
          <p:nvPr/>
        </p:nvSpPr>
        <p:spPr>
          <a:xfrm flipH="1">
            <a:off x="6030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17"/>
          <p:cNvSpPr/>
          <p:nvPr/>
        </p:nvSpPr>
        <p:spPr>
          <a:xfrm>
            <a:off x="698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5" name="Line 18"/>
          <p:cNvSpPr/>
          <p:nvPr/>
        </p:nvSpPr>
        <p:spPr>
          <a:xfrm>
            <a:off x="6868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6" name="Line 19"/>
          <p:cNvSpPr/>
          <p:nvPr/>
        </p:nvSpPr>
        <p:spPr>
          <a:xfrm>
            <a:off x="6751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7" name="Line 20"/>
          <p:cNvSpPr/>
          <p:nvPr/>
        </p:nvSpPr>
        <p:spPr>
          <a:xfrm>
            <a:off x="663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8" name="Line 21"/>
          <p:cNvSpPr/>
          <p:nvPr/>
        </p:nvSpPr>
        <p:spPr>
          <a:xfrm>
            <a:off x="651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9" name="Line 22"/>
          <p:cNvSpPr/>
          <p:nvPr/>
        </p:nvSpPr>
        <p:spPr>
          <a:xfrm>
            <a:off x="640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0" name="Line 23"/>
          <p:cNvSpPr/>
          <p:nvPr/>
        </p:nvSpPr>
        <p:spPr>
          <a:xfrm>
            <a:off x="628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1" name="Line 24"/>
          <p:cNvSpPr/>
          <p:nvPr/>
        </p:nvSpPr>
        <p:spPr>
          <a:xfrm>
            <a:off x="6167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2" name="Line 25"/>
          <p:cNvSpPr/>
          <p:nvPr/>
        </p:nvSpPr>
        <p:spPr>
          <a:xfrm>
            <a:off x="6051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71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06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4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065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066" name="Line 27"/>
          <p:cNvSpPr/>
          <p:nvPr/>
        </p:nvSpPr>
        <p:spPr>
          <a:xfrm flipV="1">
            <a:off x="6464880" y="3090600"/>
            <a:ext cx="0" cy="461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7" name="Line 28"/>
          <p:cNvSpPr/>
          <p:nvPr/>
        </p:nvSpPr>
        <p:spPr>
          <a:xfrm>
            <a:off x="6467040" y="4329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8" name="TextShape 29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069" name="TextShape 30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070" name="TextShape 31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Run tools locally in Workspace</a:t>
            </a:r>
            <a:endParaRPr/>
          </a:p>
        </p:txBody>
      </p:sp>
      <p:pic>
        <p:nvPicPr>
          <p:cNvPr id="10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072" name="TextShape 32"/>
          <p:cNvSpPr txBox="1"/>
          <p:nvPr/>
        </p:nvSpPr>
        <p:spPr>
          <a:xfrm>
            <a:off x="620388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07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074" name="CustomShape 33"/>
          <p:cNvSpPr/>
          <p:nvPr/>
        </p:nvSpPr>
        <p:spPr>
          <a:xfrm>
            <a:off x="390960" y="1586880"/>
            <a:ext cx="4272480" cy="850680"/>
          </a:xfrm>
          <a:prstGeom prst="wedgeRectCallout">
            <a:avLst>
              <a:gd name="adj1" fmla="val 28639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075" name="TextShape 34"/>
          <p:cNvSpPr txBox="1"/>
          <p:nvPr/>
        </p:nvSpPr>
        <p:spPr>
          <a:xfrm>
            <a:off x="397080" y="1615680"/>
            <a:ext cx="361728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076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7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78" name="CustomShape 37"/>
          <p:cNvSpPr/>
          <p:nvPr/>
        </p:nvSpPr>
        <p:spPr>
          <a:xfrm>
            <a:off x="5995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79" name="Line 38"/>
          <p:cNvSpPr/>
          <p:nvPr/>
        </p:nvSpPr>
        <p:spPr>
          <a:xfrm>
            <a:off x="829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39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40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41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42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4" name="Line 43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5" name="Line 44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6" name="Line 45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7" name="Line 46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8" name="Line 47"/>
          <p:cNvSpPr/>
          <p:nvPr/>
        </p:nvSpPr>
        <p:spPr>
          <a:xfrm flipH="1">
            <a:off x="7284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9" name="Line 48"/>
          <p:cNvSpPr/>
          <p:nvPr/>
        </p:nvSpPr>
        <p:spPr>
          <a:xfrm flipH="1">
            <a:off x="7299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0" name="Line 49"/>
          <p:cNvSpPr/>
          <p:nvPr/>
        </p:nvSpPr>
        <p:spPr>
          <a:xfrm flipH="1">
            <a:off x="7314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1" name="Line 50"/>
          <p:cNvSpPr/>
          <p:nvPr/>
        </p:nvSpPr>
        <p:spPr>
          <a:xfrm>
            <a:off x="7329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2" name="Line 51"/>
          <p:cNvSpPr/>
          <p:nvPr/>
        </p:nvSpPr>
        <p:spPr>
          <a:xfrm flipH="1">
            <a:off x="7344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3" name="Line 52"/>
          <p:cNvSpPr/>
          <p:nvPr/>
        </p:nvSpPr>
        <p:spPr>
          <a:xfrm flipH="1">
            <a:off x="7358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4" name="Line 53"/>
          <p:cNvSpPr/>
          <p:nvPr/>
        </p:nvSpPr>
        <p:spPr>
          <a:xfrm flipH="1">
            <a:off x="7373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5" name="Line 54"/>
          <p:cNvSpPr/>
          <p:nvPr/>
        </p:nvSpPr>
        <p:spPr>
          <a:xfrm>
            <a:off x="8255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6" name="Line 55"/>
          <p:cNvSpPr/>
          <p:nvPr/>
        </p:nvSpPr>
        <p:spPr>
          <a:xfrm>
            <a:off x="8174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7" name="Line 56"/>
          <p:cNvSpPr/>
          <p:nvPr/>
        </p:nvSpPr>
        <p:spPr>
          <a:xfrm>
            <a:off x="8057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8" name="Line 57"/>
          <p:cNvSpPr/>
          <p:nvPr/>
        </p:nvSpPr>
        <p:spPr>
          <a:xfrm>
            <a:off x="794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99" name="Line 58"/>
          <p:cNvSpPr/>
          <p:nvPr/>
        </p:nvSpPr>
        <p:spPr>
          <a:xfrm>
            <a:off x="7824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0" name="Line 59"/>
          <p:cNvSpPr/>
          <p:nvPr/>
        </p:nvSpPr>
        <p:spPr>
          <a:xfrm>
            <a:off x="7707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1" name="Line 60"/>
          <p:cNvSpPr/>
          <p:nvPr/>
        </p:nvSpPr>
        <p:spPr>
          <a:xfrm>
            <a:off x="759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2" name="Line 61"/>
          <p:cNvSpPr/>
          <p:nvPr/>
        </p:nvSpPr>
        <p:spPr>
          <a:xfrm>
            <a:off x="7473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3" name="Line 62"/>
          <p:cNvSpPr/>
          <p:nvPr/>
        </p:nvSpPr>
        <p:spPr>
          <a:xfrm>
            <a:off x="7357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0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2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0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56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06" name="Line 63"/>
          <p:cNvSpPr/>
          <p:nvPr/>
        </p:nvSpPr>
        <p:spPr>
          <a:xfrm>
            <a:off x="6620400" y="438012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7" name="TextShape 64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8" name="TextShape 65"/>
          <p:cNvSpPr txBox="1"/>
          <p:nvPr/>
        </p:nvSpPr>
        <p:spPr>
          <a:xfrm>
            <a:off x="75103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09" name="Line 66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67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68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69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70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71"/>
          <p:cNvSpPr/>
          <p:nvPr/>
        </p:nvSpPr>
        <p:spPr>
          <a:xfrm>
            <a:off x="5127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72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73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74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75"/>
          <p:cNvSpPr/>
          <p:nvPr/>
        </p:nvSpPr>
        <p:spPr>
          <a:xfrm flipH="1">
            <a:off x="4704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76"/>
          <p:cNvSpPr/>
          <p:nvPr/>
        </p:nvSpPr>
        <p:spPr>
          <a:xfrm flipH="1">
            <a:off x="4719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77"/>
          <p:cNvSpPr/>
          <p:nvPr/>
        </p:nvSpPr>
        <p:spPr>
          <a:xfrm flipH="1">
            <a:off x="4734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78"/>
          <p:cNvSpPr/>
          <p:nvPr/>
        </p:nvSpPr>
        <p:spPr>
          <a:xfrm>
            <a:off x="4749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79"/>
          <p:cNvSpPr/>
          <p:nvPr/>
        </p:nvSpPr>
        <p:spPr>
          <a:xfrm flipH="1">
            <a:off x="4763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80"/>
          <p:cNvSpPr/>
          <p:nvPr/>
        </p:nvSpPr>
        <p:spPr>
          <a:xfrm flipH="1">
            <a:off x="4778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81"/>
          <p:cNvSpPr/>
          <p:nvPr/>
        </p:nvSpPr>
        <p:spPr>
          <a:xfrm flipH="1">
            <a:off x="4793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82"/>
          <p:cNvSpPr/>
          <p:nvPr/>
        </p:nvSpPr>
        <p:spPr>
          <a:xfrm>
            <a:off x="571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6" name="Line 83"/>
          <p:cNvSpPr/>
          <p:nvPr/>
        </p:nvSpPr>
        <p:spPr>
          <a:xfrm>
            <a:off x="5594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7" name="Line 84"/>
          <p:cNvSpPr/>
          <p:nvPr/>
        </p:nvSpPr>
        <p:spPr>
          <a:xfrm>
            <a:off x="5477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8" name="Line 85"/>
          <p:cNvSpPr/>
          <p:nvPr/>
        </p:nvSpPr>
        <p:spPr>
          <a:xfrm>
            <a:off x="536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9" name="Line 86"/>
          <p:cNvSpPr/>
          <p:nvPr/>
        </p:nvSpPr>
        <p:spPr>
          <a:xfrm>
            <a:off x="5244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0" name="Line 87"/>
          <p:cNvSpPr/>
          <p:nvPr/>
        </p:nvSpPr>
        <p:spPr>
          <a:xfrm>
            <a:off x="5091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1" name="Line 88"/>
          <p:cNvSpPr/>
          <p:nvPr/>
        </p:nvSpPr>
        <p:spPr>
          <a:xfrm>
            <a:off x="501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2" name="Line 89"/>
          <p:cNvSpPr/>
          <p:nvPr/>
        </p:nvSpPr>
        <p:spPr>
          <a:xfrm>
            <a:off x="4894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33" name="Line 90"/>
          <p:cNvSpPr/>
          <p:nvPr/>
        </p:nvSpPr>
        <p:spPr>
          <a:xfrm>
            <a:off x="4777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3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2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3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76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36" name="Line 91"/>
          <p:cNvSpPr/>
          <p:nvPr/>
        </p:nvSpPr>
        <p:spPr>
          <a:xfrm flipH="1">
            <a:off x="5157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37" name="TextShape 92"/>
          <p:cNvSpPr txBox="1"/>
          <p:nvPr/>
        </p:nvSpPr>
        <p:spPr>
          <a:xfrm>
            <a:off x="49302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38" name="CustomShape 93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3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140" name="CustomShape 94"/>
          <p:cNvSpPr/>
          <p:nvPr/>
        </p:nvSpPr>
        <p:spPr>
          <a:xfrm>
            <a:off x="200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1" name="TextShape 95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3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4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5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6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7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8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3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4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5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6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169" name="TextShape 26"/>
          <p:cNvSpPr txBox="1"/>
          <p:nvPr/>
        </p:nvSpPr>
        <p:spPr>
          <a:xfrm>
            <a:off x="716400" y="1078200"/>
            <a:ext cx="3143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70" name="TextShape 27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1" name="TextShape 28"/>
          <p:cNvSpPr txBox="1"/>
          <p:nvPr/>
        </p:nvSpPr>
        <p:spPr>
          <a:xfrm>
            <a:off x="5153400" y="1080720"/>
            <a:ext cx="26924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72" name="TextShape 29"/>
          <p:cNvSpPr txBox="1"/>
          <p:nvPr/>
        </p:nvSpPr>
        <p:spPr>
          <a:xfrm>
            <a:off x="457200" y="318960"/>
            <a:ext cx="7772400" cy="50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Submit Jobs to Grid</a:t>
            </a:r>
            <a:endParaRPr/>
          </a:p>
        </p:txBody>
      </p:sp>
      <p:pic>
        <p:nvPicPr>
          <p:cNvPr id="11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17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175" name="TextShape 30"/>
          <p:cNvSpPr txBox="1"/>
          <p:nvPr/>
        </p:nvSpPr>
        <p:spPr>
          <a:xfrm>
            <a:off x="7056720" y="2815920"/>
            <a:ext cx="1441440" cy="8582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76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7" name="TextShape 32"/>
          <p:cNvSpPr txBox="1"/>
          <p:nvPr/>
        </p:nvSpPr>
        <p:spPr>
          <a:xfrm>
            <a:off x="429480" y="1658880"/>
            <a:ext cx="428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178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79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80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1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2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3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4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6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7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8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9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0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1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2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3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4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0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07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08" name="TextShape 61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09" name="TextShape 62"/>
          <p:cNvSpPr txBox="1"/>
          <p:nvPr/>
        </p:nvSpPr>
        <p:spPr>
          <a:xfrm>
            <a:off x="747360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10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1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2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3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4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1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2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3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4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23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237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38" name="TextShape 89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39" name="TextShape 90"/>
          <p:cNvSpPr txBox="1"/>
          <p:nvPr/>
        </p:nvSpPr>
        <p:spPr>
          <a:xfrm>
            <a:off x="489384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0" name="CustomShape 91"/>
          <p:cNvSpPr/>
          <p:nvPr/>
        </p:nvSpPr>
        <p:spPr>
          <a:xfrm>
            <a:off x="6420240" y="1546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8120" y="1613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242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3" name="Line 93"/>
          <p:cNvSpPr/>
          <p:nvPr/>
        </p:nvSpPr>
        <p:spPr>
          <a:xfrm flipV="1">
            <a:off x="6467400" y="3088800"/>
            <a:ext cx="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4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5" name="TextShape 95"/>
          <p:cNvSpPr txBox="1"/>
          <p:nvPr/>
        </p:nvSpPr>
        <p:spPr>
          <a:xfrm>
            <a:off x="6167520" y="4848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6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8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49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0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1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2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3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4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5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6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7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8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59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0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1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2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3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4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5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6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7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8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69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0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71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74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275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76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277" name="TextShape 29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2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27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280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81" name="Line 31"/>
          <p:cNvSpPr/>
          <p:nvPr/>
        </p:nvSpPr>
        <p:spPr>
          <a:xfrm>
            <a:off x="6504840" y="2068560"/>
            <a:ext cx="6645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2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83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9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0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1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2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3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4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5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6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7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0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0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10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11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2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13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4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5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6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7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8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9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0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1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2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3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4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5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6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7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8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9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0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1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2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3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4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5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6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7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3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33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340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1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2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3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4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345" name="Line 90"/>
          <p:cNvSpPr/>
          <p:nvPr/>
        </p:nvSpPr>
        <p:spPr>
          <a:xfrm flipV="1">
            <a:off x="7129080" y="3331440"/>
            <a:ext cx="0" cy="1121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46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7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8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349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350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1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352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353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354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355" name="Line 100"/>
          <p:cNvSpPr/>
          <p:nvPr/>
        </p:nvSpPr>
        <p:spPr>
          <a:xfrm>
            <a:off x="1565640" y="5130000"/>
            <a:ext cx="5040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6" name="Line 101"/>
          <p:cNvSpPr/>
          <p:nvPr/>
        </p:nvSpPr>
        <p:spPr>
          <a:xfrm>
            <a:off x="2271240" y="5130000"/>
            <a:ext cx="302400" cy="551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7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8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59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360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361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362" name="Line 107"/>
          <p:cNvSpPr/>
          <p:nvPr/>
        </p:nvSpPr>
        <p:spPr>
          <a:xfrm>
            <a:off x="2976840" y="3867120"/>
            <a:ext cx="64368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3" name="Line 108"/>
          <p:cNvSpPr/>
          <p:nvPr/>
        </p:nvSpPr>
        <p:spPr>
          <a:xfrm flipH="1">
            <a:off x="1517400" y="3867120"/>
            <a:ext cx="552240" cy="594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364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36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3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3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369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… </a:t>
            </a:r>
            <a:r>
              <a:rPr lang="en-US" sz="32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3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371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2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3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374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376" name="CustomShape 2"/>
          <p:cNvSpPr/>
          <p:nvPr/>
        </p:nvSpPr>
        <p:spPr>
          <a:xfrm>
            <a:off x="2955600" y="1990800"/>
            <a:ext cx="307944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377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378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79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0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7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8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9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0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1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2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4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05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40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40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408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409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0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11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2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3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4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5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6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7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8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19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0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1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2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3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4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5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6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7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8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29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0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1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2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3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4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5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3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43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38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39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40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1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2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3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4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6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46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467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68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69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471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72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3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74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475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476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477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478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9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0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1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2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3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4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5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2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3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9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0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1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2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503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504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05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506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07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8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09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0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1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2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513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4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15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16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7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8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19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0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21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522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523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524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5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6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7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8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29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0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1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2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3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4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5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6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7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1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2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6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7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8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9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550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55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552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3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54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2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3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4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5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6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7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8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9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0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1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2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3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4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5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6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7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8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9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80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81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2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3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4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5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6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7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8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9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0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1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2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3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5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6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7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8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9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3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4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5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6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07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608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09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610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11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2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13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614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5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6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7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8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19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620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621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622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623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624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625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626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627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8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29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30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Pegasus Workflow Management</a:t>
            </a:r>
            <a:endParaRPr/>
          </a:p>
        </p:txBody>
      </p:sp>
      <p:sp>
        <p:nvSpPr>
          <p:cNvPr id="1632" name="Line 2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3" name="Line 3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4" name="Line 4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5" name="Line 5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6" name="Line 6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7" name="Line 7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8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9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10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14"/>
          <p:cNvSpPr/>
          <p:nvPr/>
        </p:nvSpPr>
        <p:spPr>
          <a:xfrm>
            <a:off x="789336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15"/>
          <p:cNvSpPr/>
          <p:nvPr/>
        </p:nvSpPr>
        <p:spPr>
          <a:xfrm flipH="1">
            <a:off x="790128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18"/>
          <p:cNvSpPr/>
          <p:nvPr/>
        </p:nvSpPr>
        <p:spPr>
          <a:xfrm>
            <a:off x="8412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19"/>
          <p:cNvSpPr/>
          <p:nvPr/>
        </p:nvSpPr>
        <p:spPr>
          <a:xfrm>
            <a:off x="8349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20"/>
          <p:cNvSpPr/>
          <p:nvPr/>
        </p:nvSpPr>
        <p:spPr>
          <a:xfrm>
            <a:off x="8286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1" name="Line 21"/>
          <p:cNvSpPr/>
          <p:nvPr/>
        </p:nvSpPr>
        <p:spPr>
          <a:xfrm>
            <a:off x="8223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2" name="Line 22"/>
          <p:cNvSpPr/>
          <p:nvPr/>
        </p:nvSpPr>
        <p:spPr>
          <a:xfrm>
            <a:off x="816048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3" name="Line 23"/>
          <p:cNvSpPr/>
          <p:nvPr/>
        </p:nvSpPr>
        <p:spPr>
          <a:xfrm>
            <a:off x="8097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4" name="Line 24"/>
          <p:cNvSpPr/>
          <p:nvPr/>
        </p:nvSpPr>
        <p:spPr>
          <a:xfrm>
            <a:off x="80348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5" name="Line 25"/>
          <p:cNvSpPr/>
          <p:nvPr/>
        </p:nvSpPr>
        <p:spPr>
          <a:xfrm>
            <a:off x="79718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6" name="Line 26"/>
          <p:cNvSpPr/>
          <p:nvPr/>
        </p:nvSpPr>
        <p:spPr>
          <a:xfrm>
            <a:off x="790848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6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59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6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66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662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663" name="Line 29"/>
          <p:cNvSpPr/>
          <p:nvPr/>
        </p:nvSpPr>
        <p:spPr>
          <a:xfrm>
            <a:off x="7847640" y="1622160"/>
            <a:ext cx="3254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4" name="Line 30"/>
          <p:cNvSpPr/>
          <p:nvPr/>
        </p:nvSpPr>
        <p:spPr>
          <a:xfrm flipV="1">
            <a:off x="8152920" y="1622160"/>
            <a:ext cx="0" cy="596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65" name="Line 31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6" name="Line 32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7" name="Line 33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8" name="Line 34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9" name="Line 35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0" name="Line 36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1" name="Line 37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2" name="Line 38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3" name="Line 39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4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5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6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7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8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79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0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1" name="Line 47"/>
          <p:cNvSpPr/>
          <p:nvPr/>
        </p:nvSpPr>
        <p:spPr>
          <a:xfrm>
            <a:off x="9117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2" name="Line 48"/>
          <p:cNvSpPr/>
          <p:nvPr/>
        </p:nvSpPr>
        <p:spPr>
          <a:xfrm>
            <a:off x="9054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3" name="Line 49"/>
          <p:cNvSpPr/>
          <p:nvPr/>
        </p:nvSpPr>
        <p:spPr>
          <a:xfrm>
            <a:off x="8991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4" name="Line 50"/>
          <p:cNvSpPr/>
          <p:nvPr/>
        </p:nvSpPr>
        <p:spPr>
          <a:xfrm>
            <a:off x="8928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5" name="Line 51"/>
          <p:cNvSpPr/>
          <p:nvPr/>
        </p:nvSpPr>
        <p:spPr>
          <a:xfrm>
            <a:off x="8865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6" name="Line 52"/>
          <p:cNvSpPr/>
          <p:nvPr/>
        </p:nvSpPr>
        <p:spPr>
          <a:xfrm>
            <a:off x="8802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7" name="Line 53"/>
          <p:cNvSpPr/>
          <p:nvPr/>
        </p:nvSpPr>
        <p:spPr>
          <a:xfrm>
            <a:off x="873972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8" name="Line 54"/>
          <p:cNvSpPr/>
          <p:nvPr/>
        </p:nvSpPr>
        <p:spPr>
          <a:xfrm>
            <a:off x="867636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89" name="Line 55"/>
          <p:cNvSpPr/>
          <p:nvPr/>
        </p:nvSpPr>
        <p:spPr>
          <a:xfrm>
            <a:off x="861336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9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69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692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93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94" name="Line 58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5" name="Line 59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6" name="Line 60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7" name="Line 61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62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63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64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65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66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74"/>
          <p:cNvSpPr/>
          <p:nvPr/>
        </p:nvSpPr>
        <p:spPr>
          <a:xfrm>
            <a:off x="7725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75"/>
          <p:cNvSpPr/>
          <p:nvPr/>
        </p:nvSpPr>
        <p:spPr>
          <a:xfrm>
            <a:off x="7662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76"/>
          <p:cNvSpPr/>
          <p:nvPr/>
        </p:nvSpPr>
        <p:spPr>
          <a:xfrm>
            <a:off x="7599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77"/>
          <p:cNvSpPr/>
          <p:nvPr/>
        </p:nvSpPr>
        <p:spPr>
          <a:xfrm>
            <a:off x="753624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78"/>
          <p:cNvSpPr/>
          <p:nvPr/>
        </p:nvSpPr>
        <p:spPr>
          <a:xfrm>
            <a:off x="7473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5" name="Line 79"/>
          <p:cNvSpPr/>
          <p:nvPr/>
        </p:nvSpPr>
        <p:spPr>
          <a:xfrm>
            <a:off x="7410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6" name="Line 80"/>
          <p:cNvSpPr/>
          <p:nvPr/>
        </p:nvSpPr>
        <p:spPr>
          <a:xfrm>
            <a:off x="7347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7" name="Line 81"/>
          <p:cNvSpPr/>
          <p:nvPr/>
        </p:nvSpPr>
        <p:spPr>
          <a:xfrm>
            <a:off x="7284240" y="3259080"/>
            <a:ext cx="6300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8" name="Line 82"/>
          <p:cNvSpPr/>
          <p:nvPr/>
        </p:nvSpPr>
        <p:spPr>
          <a:xfrm>
            <a:off x="7221600" y="3259080"/>
            <a:ext cx="62640" cy="5101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1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72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721" name="Line 83"/>
          <p:cNvSpPr/>
          <p:nvPr/>
        </p:nvSpPr>
        <p:spPr>
          <a:xfrm flipH="1">
            <a:off x="7446240" y="2845080"/>
            <a:ext cx="609480" cy="2379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2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3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2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725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6" name="Line 87"/>
          <p:cNvSpPr/>
          <p:nvPr/>
        </p:nvSpPr>
        <p:spPr>
          <a:xfrm flipH="1" flipV="1">
            <a:off x="8152920" y="1954440"/>
            <a:ext cx="1440" cy="501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7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28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729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730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731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732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733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734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35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736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7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8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9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0" name="Line 97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1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2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3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4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5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6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7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8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9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113"/>
          <p:cNvSpPr/>
          <p:nvPr/>
        </p:nvSpPr>
        <p:spPr>
          <a:xfrm>
            <a:off x="541188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7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8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9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0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761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762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63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64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765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66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7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8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69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0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1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772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3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4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75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6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7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8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79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780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781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82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TextShape 1"/>
          <p:cNvSpPr txBox="1"/>
          <p:nvPr/>
        </p:nvSpPr>
        <p:spPr>
          <a:xfrm>
            <a:off x="504720" y="28584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784" name="CustomShape 2"/>
          <p:cNvSpPr/>
          <p:nvPr/>
        </p:nvSpPr>
        <p:spPr>
          <a:xfrm>
            <a:off x="6123600" y="1990800"/>
            <a:ext cx="3843360" cy="495864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785" name="TextShape 3"/>
          <p:cNvSpPr txBox="1"/>
          <p:nvPr/>
        </p:nvSpPr>
        <p:spPr>
          <a:xfrm>
            <a:off x="2949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786" name="Line 4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7" name="Line 5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8" name="Line 6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7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8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9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10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11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12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13"/>
          <p:cNvSpPr/>
          <p:nvPr/>
        </p:nvSpPr>
        <p:spPr>
          <a:xfrm flipH="1">
            <a:off x="494208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14"/>
          <p:cNvSpPr/>
          <p:nvPr/>
        </p:nvSpPr>
        <p:spPr>
          <a:xfrm flipH="1">
            <a:off x="494784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15"/>
          <p:cNvSpPr/>
          <p:nvPr/>
        </p:nvSpPr>
        <p:spPr>
          <a:xfrm flipH="1">
            <a:off x="495324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16"/>
          <p:cNvSpPr/>
          <p:nvPr/>
        </p:nvSpPr>
        <p:spPr>
          <a:xfrm>
            <a:off x="495900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17"/>
          <p:cNvSpPr/>
          <p:nvPr/>
        </p:nvSpPr>
        <p:spPr>
          <a:xfrm flipH="1">
            <a:off x="496440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18"/>
          <p:cNvSpPr/>
          <p:nvPr/>
        </p:nvSpPr>
        <p:spPr>
          <a:xfrm flipH="1">
            <a:off x="496980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19"/>
          <p:cNvSpPr/>
          <p:nvPr/>
        </p:nvSpPr>
        <p:spPr>
          <a:xfrm flipH="1">
            <a:off x="49755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20"/>
          <p:cNvSpPr/>
          <p:nvPr/>
        </p:nvSpPr>
        <p:spPr>
          <a:xfrm>
            <a:off x="532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21"/>
          <p:cNvSpPr/>
          <p:nvPr/>
        </p:nvSpPr>
        <p:spPr>
          <a:xfrm>
            <a:off x="527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22"/>
          <p:cNvSpPr/>
          <p:nvPr/>
        </p:nvSpPr>
        <p:spPr>
          <a:xfrm>
            <a:off x="523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5" name="Line 23"/>
          <p:cNvSpPr/>
          <p:nvPr/>
        </p:nvSpPr>
        <p:spPr>
          <a:xfrm>
            <a:off x="518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6" name="Line 24"/>
          <p:cNvSpPr/>
          <p:nvPr/>
        </p:nvSpPr>
        <p:spPr>
          <a:xfrm>
            <a:off x="514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7" name="Line 25"/>
          <p:cNvSpPr/>
          <p:nvPr/>
        </p:nvSpPr>
        <p:spPr>
          <a:xfrm>
            <a:off x="510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8" name="Line 26"/>
          <p:cNvSpPr/>
          <p:nvPr/>
        </p:nvSpPr>
        <p:spPr>
          <a:xfrm>
            <a:off x="5057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9" name="Line 27"/>
          <p:cNvSpPr/>
          <p:nvPr/>
        </p:nvSpPr>
        <p:spPr>
          <a:xfrm>
            <a:off x="5013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0" name="Line 28"/>
          <p:cNvSpPr/>
          <p:nvPr/>
        </p:nvSpPr>
        <p:spPr>
          <a:xfrm>
            <a:off x="4969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15160" y="412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8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5736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13" name="TextShape 29"/>
          <p:cNvSpPr txBox="1"/>
          <p:nvPr/>
        </p:nvSpPr>
        <p:spPr>
          <a:xfrm>
            <a:off x="4393080" y="269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81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58240" y="287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81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38520" y="288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816" name="TextShape 30"/>
          <p:cNvSpPr txBox="1"/>
          <p:nvPr/>
        </p:nvSpPr>
        <p:spPr>
          <a:xfrm>
            <a:off x="5263200" y="334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817" name="Line 31"/>
          <p:cNvSpPr/>
          <p:nvPr/>
        </p:nvSpPr>
        <p:spPr>
          <a:xfrm>
            <a:off x="4926600" y="303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8" name="Line 32"/>
          <p:cNvSpPr/>
          <p:nvPr/>
        </p:nvSpPr>
        <p:spPr>
          <a:xfrm flipV="1">
            <a:off x="5140080" y="303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19" name="Line 33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0" name="Line 34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1" name="Line 35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2" name="Line 36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3" name="Line 37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4" name="Line 38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5" name="Line 39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6" name="Line 40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7" name="Line 41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8" name="Line 42"/>
          <p:cNvSpPr/>
          <p:nvPr/>
        </p:nvSpPr>
        <p:spPr>
          <a:xfrm flipH="1">
            <a:off x="543420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29" name="Line 43"/>
          <p:cNvSpPr/>
          <p:nvPr/>
        </p:nvSpPr>
        <p:spPr>
          <a:xfrm flipH="1">
            <a:off x="543960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44"/>
          <p:cNvSpPr/>
          <p:nvPr/>
        </p:nvSpPr>
        <p:spPr>
          <a:xfrm flipH="1">
            <a:off x="544536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45"/>
          <p:cNvSpPr/>
          <p:nvPr/>
        </p:nvSpPr>
        <p:spPr>
          <a:xfrm>
            <a:off x="545076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46"/>
          <p:cNvSpPr/>
          <p:nvPr/>
        </p:nvSpPr>
        <p:spPr>
          <a:xfrm flipH="1">
            <a:off x="545616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47"/>
          <p:cNvSpPr/>
          <p:nvPr/>
        </p:nvSpPr>
        <p:spPr>
          <a:xfrm flipH="1">
            <a:off x="546156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4" name="Line 48"/>
          <p:cNvSpPr/>
          <p:nvPr/>
        </p:nvSpPr>
        <p:spPr>
          <a:xfrm flipH="1">
            <a:off x="546696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5" name="Line 49"/>
          <p:cNvSpPr/>
          <p:nvPr/>
        </p:nvSpPr>
        <p:spPr>
          <a:xfrm>
            <a:off x="5812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6" name="Line 50"/>
          <p:cNvSpPr/>
          <p:nvPr/>
        </p:nvSpPr>
        <p:spPr>
          <a:xfrm>
            <a:off x="57690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7" name="Line 51"/>
          <p:cNvSpPr/>
          <p:nvPr/>
        </p:nvSpPr>
        <p:spPr>
          <a:xfrm>
            <a:off x="57250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8" name="Line 52"/>
          <p:cNvSpPr/>
          <p:nvPr/>
        </p:nvSpPr>
        <p:spPr>
          <a:xfrm>
            <a:off x="56811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9" name="Line 53"/>
          <p:cNvSpPr/>
          <p:nvPr/>
        </p:nvSpPr>
        <p:spPr>
          <a:xfrm>
            <a:off x="56372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0" name="Line 54"/>
          <p:cNvSpPr/>
          <p:nvPr/>
        </p:nvSpPr>
        <p:spPr>
          <a:xfrm>
            <a:off x="55929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1" name="Line 55"/>
          <p:cNvSpPr/>
          <p:nvPr/>
        </p:nvSpPr>
        <p:spPr>
          <a:xfrm>
            <a:off x="55494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2" name="Line 56"/>
          <p:cNvSpPr/>
          <p:nvPr/>
        </p:nvSpPr>
        <p:spPr>
          <a:xfrm>
            <a:off x="55051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3" name="Line 57"/>
          <p:cNvSpPr/>
          <p:nvPr/>
        </p:nvSpPr>
        <p:spPr>
          <a:xfrm>
            <a:off x="54612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4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506560" y="412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84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64948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46" name="Line 58"/>
          <p:cNvSpPr/>
          <p:nvPr/>
        </p:nvSpPr>
        <p:spPr>
          <a:xfrm>
            <a:off x="5198760" y="386352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47" name="TextShape 59"/>
          <p:cNvSpPr txBox="1"/>
          <p:nvPr/>
        </p:nvSpPr>
        <p:spPr>
          <a:xfrm>
            <a:off x="544392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48" name="Line 60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61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62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63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64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65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4" name="Line 66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5" name="Line 67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6" name="Line 68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7" name="Line 69"/>
          <p:cNvSpPr/>
          <p:nvPr/>
        </p:nvSpPr>
        <p:spPr>
          <a:xfrm flipH="1">
            <a:off x="4462560" y="417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8" name="Line 70"/>
          <p:cNvSpPr/>
          <p:nvPr/>
        </p:nvSpPr>
        <p:spPr>
          <a:xfrm flipH="1">
            <a:off x="4467960" y="421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9" name="Line 71"/>
          <p:cNvSpPr/>
          <p:nvPr/>
        </p:nvSpPr>
        <p:spPr>
          <a:xfrm flipH="1">
            <a:off x="4473720" y="426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72"/>
          <p:cNvSpPr/>
          <p:nvPr/>
        </p:nvSpPr>
        <p:spPr>
          <a:xfrm>
            <a:off x="4479120" y="430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73"/>
          <p:cNvSpPr/>
          <p:nvPr/>
        </p:nvSpPr>
        <p:spPr>
          <a:xfrm flipH="1">
            <a:off x="4484520" y="435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74"/>
          <p:cNvSpPr/>
          <p:nvPr/>
        </p:nvSpPr>
        <p:spPr>
          <a:xfrm flipH="1">
            <a:off x="4490280" y="439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75"/>
          <p:cNvSpPr/>
          <p:nvPr/>
        </p:nvSpPr>
        <p:spPr>
          <a:xfrm flipH="1">
            <a:off x="4495680" y="444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76"/>
          <p:cNvSpPr/>
          <p:nvPr/>
        </p:nvSpPr>
        <p:spPr>
          <a:xfrm>
            <a:off x="48412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77"/>
          <p:cNvSpPr/>
          <p:nvPr/>
        </p:nvSpPr>
        <p:spPr>
          <a:xfrm>
            <a:off x="47973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78"/>
          <p:cNvSpPr/>
          <p:nvPr/>
        </p:nvSpPr>
        <p:spPr>
          <a:xfrm>
            <a:off x="47534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79"/>
          <p:cNvSpPr/>
          <p:nvPr/>
        </p:nvSpPr>
        <p:spPr>
          <a:xfrm>
            <a:off x="47095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80"/>
          <p:cNvSpPr/>
          <p:nvPr/>
        </p:nvSpPr>
        <p:spPr>
          <a:xfrm>
            <a:off x="466560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9" name="Line 81"/>
          <p:cNvSpPr/>
          <p:nvPr/>
        </p:nvSpPr>
        <p:spPr>
          <a:xfrm>
            <a:off x="462168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0" name="Line 82"/>
          <p:cNvSpPr/>
          <p:nvPr/>
        </p:nvSpPr>
        <p:spPr>
          <a:xfrm>
            <a:off x="457776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1" name="Line 83"/>
          <p:cNvSpPr/>
          <p:nvPr/>
        </p:nvSpPr>
        <p:spPr>
          <a:xfrm>
            <a:off x="453384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2" name="Line 84"/>
          <p:cNvSpPr/>
          <p:nvPr/>
        </p:nvSpPr>
        <p:spPr>
          <a:xfrm>
            <a:off x="4489920" y="413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7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535280" y="412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87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77840" y="426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875" name="Line 85"/>
          <p:cNvSpPr/>
          <p:nvPr/>
        </p:nvSpPr>
        <p:spPr>
          <a:xfrm flipH="1">
            <a:off x="4646520" y="385956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76" name="TextShape 86"/>
          <p:cNvSpPr txBox="1"/>
          <p:nvPr/>
        </p:nvSpPr>
        <p:spPr>
          <a:xfrm>
            <a:off x="449100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77" name="CustomShape 87"/>
          <p:cNvSpPr/>
          <p:nvPr/>
        </p:nvSpPr>
        <p:spPr>
          <a:xfrm flipH="1">
            <a:off x="5176080" y="294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78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02360" y="296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879" name="Line 88"/>
          <p:cNvSpPr/>
          <p:nvPr/>
        </p:nvSpPr>
        <p:spPr>
          <a:xfrm flipV="1">
            <a:off x="5140080" y="341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80" name="Line 89"/>
          <p:cNvSpPr/>
          <p:nvPr/>
        </p:nvSpPr>
        <p:spPr>
          <a:xfrm flipH="1" flipV="1">
            <a:off x="5140080" y="326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1" name="Line 90"/>
          <p:cNvSpPr/>
          <p:nvPr/>
        </p:nvSpPr>
        <p:spPr>
          <a:xfrm>
            <a:off x="5137920" y="384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2" name="TextShape 91"/>
          <p:cNvSpPr txBox="1"/>
          <p:nvPr/>
        </p:nvSpPr>
        <p:spPr>
          <a:xfrm>
            <a:off x="4952160" y="397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883" name="CustomShape 92"/>
          <p:cNvSpPr/>
          <p:nvPr/>
        </p:nvSpPr>
        <p:spPr>
          <a:xfrm>
            <a:off x="4961880" y="366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884" name="CustomShape 93"/>
          <p:cNvSpPr/>
          <p:nvPr/>
        </p:nvSpPr>
        <p:spPr>
          <a:xfrm flipH="1">
            <a:off x="3116520" y="2566440"/>
            <a:ext cx="1055160" cy="4075560"/>
          </a:xfrm>
          <a:prstGeom prst="wedgeRectCallout">
            <a:avLst>
              <a:gd name="adj1" fmla="val -9289"/>
              <a:gd name="adj2" fmla="val 856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8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2120" y="353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886" name="Line 94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7" name="Line 95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8" name="Line 96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9" name="Line 97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0" name="Line 98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1" name="Line 99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2" name="Line 100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3" name="Line 101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102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103"/>
          <p:cNvSpPr/>
          <p:nvPr/>
        </p:nvSpPr>
        <p:spPr>
          <a:xfrm flipH="1">
            <a:off x="3171960" y="588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104"/>
          <p:cNvSpPr/>
          <p:nvPr/>
        </p:nvSpPr>
        <p:spPr>
          <a:xfrm flipH="1">
            <a:off x="3183480" y="598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105"/>
          <p:cNvSpPr/>
          <p:nvPr/>
        </p:nvSpPr>
        <p:spPr>
          <a:xfrm flipH="1">
            <a:off x="3194640" y="608652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106"/>
          <p:cNvSpPr/>
          <p:nvPr/>
        </p:nvSpPr>
        <p:spPr>
          <a:xfrm>
            <a:off x="3206160" y="618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107"/>
          <p:cNvSpPr/>
          <p:nvPr/>
        </p:nvSpPr>
        <p:spPr>
          <a:xfrm flipH="1">
            <a:off x="3217320" y="629100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108"/>
          <p:cNvSpPr/>
          <p:nvPr/>
        </p:nvSpPr>
        <p:spPr>
          <a:xfrm flipH="1">
            <a:off x="3228480" y="639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109"/>
          <p:cNvSpPr/>
          <p:nvPr/>
        </p:nvSpPr>
        <p:spPr>
          <a:xfrm flipH="1">
            <a:off x="3240000" y="649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10"/>
          <p:cNvSpPr/>
          <p:nvPr/>
        </p:nvSpPr>
        <p:spPr>
          <a:xfrm>
            <a:off x="394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11"/>
          <p:cNvSpPr/>
          <p:nvPr/>
        </p:nvSpPr>
        <p:spPr>
          <a:xfrm>
            <a:off x="385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12"/>
          <p:cNvSpPr/>
          <p:nvPr/>
        </p:nvSpPr>
        <p:spPr>
          <a:xfrm>
            <a:off x="376632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13"/>
          <p:cNvSpPr/>
          <p:nvPr/>
        </p:nvSpPr>
        <p:spPr>
          <a:xfrm>
            <a:off x="367668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14"/>
          <p:cNvSpPr/>
          <p:nvPr/>
        </p:nvSpPr>
        <p:spPr>
          <a:xfrm>
            <a:off x="358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7" name="Line 115"/>
          <p:cNvSpPr/>
          <p:nvPr/>
        </p:nvSpPr>
        <p:spPr>
          <a:xfrm>
            <a:off x="349704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8" name="Line 116"/>
          <p:cNvSpPr/>
          <p:nvPr/>
        </p:nvSpPr>
        <p:spPr>
          <a:xfrm>
            <a:off x="340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9" name="Line 117"/>
          <p:cNvSpPr/>
          <p:nvPr/>
        </p:nvSpPr>
        <p:spPr>
          <a:xfrm>
            <a:off x="331740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0" name="Line 118"/>
          <p:cNvSpPr/>
          <p:nvPr/>
        </p:nvSpPr>
        <p:spPr>
          <a:xfrm>
            <a:off x="3227760" y="580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11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3320640" y="578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912" name="TextShape 119"/>
          <p:cNvSpPr txBox="1"/>
          <p:nvPr/>
        </p:nvSpPr>
        <p:spPr>
          <a:xfrm>
            <a:off x="3309480" y="550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13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611880" y="608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914" name="CustomShape 120"/>
          <p:cNvSpPr/>
          <p:nvPr/>
        </p:nvSpPr>
        <p:spPr>
          <a:xfrm>
            <a:off x="3455280" y="285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15" name="Line 121"/>
          <p:cNvSpPr/>
          <p:nvPr/>
        </p:nvSpPr>
        <p:spPr>
          <a:xfrm>
            <a:off x="3508200" y="291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6" name="Line 122"/>
          <p:cNvSpPr/>
          <p:nvPr/>
        </p:nvSpPr>
        <p:spPr>
          <a:xfrm>
            <a:off x="3508200" y="29617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7" name="Line 123"/>
          <p:cNvSpPr/>
          <p:nvPr/>
        </p:nvSpPr>
        <p:spPr>
          <a:xfrm>
            <a:off x="3508200" y="301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8" name="Line 124"/>
          <p:cNvSpPr/>
          <p:nvPr/>
        </p:nvSpPr>
        <p:spPr>
          <a:xfrm>
            <a:off x="3508200" y="306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19" name="Line 125"/>
          <p:cNvSpPr/>
          <p:nvPr/>
        </p:nvSpPr>
        <p:spPr>
          <a:xfrm>
            <a:off x="3508200" y="311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0" name="TextShape 126"/>
          <p:cNvSpPr txBox="1"/>
          <p:nvPr/>
        </p:nvSpPr>
        <p:spPr>
          <a:xfrm>
            <a:off x="3287520" y="256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921" name="Line 127"/>
          <p:cNvSpPr/>
          <p:nvPr/>
        </p:nvSpPr>
        <p:spPr>
          <a:xfrm>
            <a:off x="3635280" y="326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2" name="Line 128"/>
          <p:cNvSpPr/>
          <p:nvPr/>
        </p:nvSpPr>
        <p:spPr>
          <a:xfrm>
            <a:off x="3636360" y="522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23" name="CustomShape 129"/>
          <p:cNvSpPr/>
          <p:nvPr/>
        </p:nvSpPr>
        <p:spPr>
          <a:xfrm>
            <a:off x="3455280" y="479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4" name="Line 130"/>
          <p:cNvSpPr/>
          <p:nvPr/>
        </p:nvSpPr>
        <p:spPr>
          <a:xfrm>
            <a:off x="3508200" y="484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5" name="Line 131"/>
          <p:cNvSpPr/>
          <p:nvPr/>
        </p:nvSpPr>
        <p:spPr>
          <a:xfrm>
            <a:off x="3508200" y="4893120"/>
            <a:ext cx="159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6" name="Line 132"/>
          <p:cNvSpPr/>
          <p:nvPr/>
        </p:nvSpPr>
        <p:spPr>
          <a:xfrm>
            <a:off x="3508200" y="494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7" name="Line 133"/>
          <p:cNvSpPr/>
          <p:nvPr/>
        </p:nvSpPr>
        <p:spPr>
          <a:xfrm>
            <a:off x="3508200" y="499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8" name="Line 134"/>
          <p:cNvSpPr/>
          <p:nvPr/>
        </p:nvSpPr>
        <p:spPr>
          <a:xfrm>
            <a:off x="3508200" y="504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9" name="TextShape 135"/>
          <p:cNvSpPr txBox="1"/>
          <p:nvPr/>
        </p:nvSpPr>
        <p:spPr>
          <a:xfrm>
            <a:off x="3336840" y="452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930" name="Line 136"/>
          <p:cNvSpPr/>
          <p:nvPr/>
        </p:nvSpPr>
        <p:spPr>
          <a:xfrm>
            <a:off x="3637800" y="422676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931" name="TextShape 137"/>
          <p:cNvSpPr txBox="1"/>
          <p:nvPr/>
        </p:nvSpPr>
        <p:spPr>
          <a:xfrm>
            <a:off x="846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932" name="Line 138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139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140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141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142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143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144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145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146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147"/>
          <p:cNvSpPr/>
          <p:nvPr/>
        </p:nvSpPr>
        <p:spPr>
          <a:xfrm flipH="1">
            <a:off x="1119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148"/>
          <p:cNvSpPr/>
          <p:nvPr/>
        </p:nvSpPr>
        <p:spPr>
          <a:xfrm flipH="1">
            <a:off x="112896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149"/>
          <p:cNvSpPr/>
          <p:nvPr/>
        </p:nvSpPr>
        <p:spPr>
          <a:xfrm flipH="1">
            <a:off x="113796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150"/>
          <p:cNvSpPr/>
          <p:nvPr/>
        </p:nvSpPr>
        <p:spPr>
          <a:xfrm>
            <a:off x="1146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151"/>
          <p:cNvSpPr/>
          <p:nvPr/>
        </p:nvSpPr>
        <p:spPr>
          <a:xfrm flipH="1">
            <a:off x="1155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152"/>
          <p:cNvSpPr/>
          <p:nvPr/>
        </p:nvSpPr>
        <p:spPr>
          <a:xfrm flipH="1">
            <a:off x="1164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153"/>
          <p:cNvSpPr/>
          <p:nvPr/>
        </p:nvSpPr>
        <p:spPr>
          <a:xfrm flipH="1">
            <a:off x="1173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154"/>
          <p:cNvSpPr/>
          <p:nvPr/>
        </p:nvSpPr>
        <p:spPr>
          <a:xfrm>
            <a:off x="1732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9" name="Line 155"/>
          <p:cNvSpPr/>
          <p:nvPr/>
        </p:nvSpPr>
        <p:spPr>
          <a:xfrm>
            <a:off x="1661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0" name="Line 156"/>
          <p:cNvSpPr/>
          <p:nvPr/>
        </p:nvSpPr>
        <p:spPr>
          <a:xfrm>
            <a:off x="1590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157"/>
          <p:cNvSpPr/>
          <p:nvPr/>
        </p:nvSpPr>
        <p:spPr>
          <a:xfrm>
            <a:off x="1519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158"/>
          <p:cNvSpPr/>
          <p:nvPr/>
        </p:nvSpPr>
        <p:spPr>
          <a:xfrm>
            <a:off x="14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Line 159"/>
          <p:cNvSpPr/>
          <p:nvPr/>
        </p:nvSpPr>
        <p:spPr>
          <a:xfrm>
            <a:off x="1377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4" name="Line 160"/>
          <p:cNvSpPr/>
          <p:nvPr/>
        </p:nvSpPr>
        <p:spPr>
          <a:xfrm>
            <a:off x="1306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5" name="Line 161"/>
          <p:cNvSpPr/>
          <p:nvPr/>
        </p:nvSpPr>
        <p:spPr>
          <a:xfrm>
            <a:off x="12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6" name="Line 162"/>
          <p:cNvSpPr/>
          <p:nvPr/>
        </p:nvSpPr>
        <p:spPr>
          <a:xfrm>
            <a:off x="1164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7" name="TextShape 163"/>
          <p:cNvSpPr txBox="1"/>
          <p:nvPr/>
        </p:nvSpPr>
        <p:spPr>
          <a:xfrm>
            <a:off x="1149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95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2008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95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468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960" name="Line 164"/>
          <p:cNvSpPr/>
          <p:nvPr/>
        </p:nvSpPr>
        <p:spPr>
          <a:xfrm>
            <a:off x="1095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1" name="Line 165"/>
          <p:cNvSpPr/>
          <p:nvPr/>
        </p:nvSpPr>
        <p:spPr>
          <a:xfrm flipV="1">
            <a:off x="1440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62" name="Line 166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167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168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169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170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171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172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173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174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175"/>
          <p:cNvSpPr/>
          <p:nvPr/>
        </p:nvSpPr>
        <p:spPr>
          <a:xfrm flipH="1">
            <a:off x="1914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176"/>
          <p:cNvSpPr/>
          <p:nvPr/>
        </p:nvSpPr>
        <p:spPr>
          <a:xfrm flipH="1">
            <a:off x="192384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177"/>
          <p:cNvSpPr/>
          <p:nvPr/>
        </p:nvSpPr>
        <p:spPr>
          <a:xfrm flipH="1">
            <a:off x="193284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178"/>
          <p:cNvSpPr/>
          <p:nvPr/>
        </p:nvSpPr>
        <p:spPr>
          <a:xfrm>
            <a:off x="1941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179"/>
          <p:cNvSpPr/>
          <p:nvPr/>
        </p:nvSpPr>
        <p:spPr>
          <a:xfrm flipH="1">
            <a:off x="1950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6" name="Line 180"/>
          <p:cNvSpPr/>
          <p:nvPr/>
        </p:nvSpPr>
        <p:spPr>
          <a:xfrm flipH="1">
            <a:off x="1959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7" name="Line 181"/>
          <p:cNvSpPr/>
          <p:nvPr/>
        </p:nvSpPr>
        <p:spPr>
          <a:xfrm flipH="1">
            <a:off x="1968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8" name="Line 182"/>
          <p:cNvSpPr/>
          <p:nvPr/>
        </p:nvSpPr>
        <p:spPr>
          <a:xfrm>
            <a:off x="25275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9" name="Line 183"/>
          <p:cNvSpPr/>
          <p:nvPr/>
        </p:nvSpPr>
        <p:spPr>
          <a:xfrm>
            <a:off x="2456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0" name="Line 184"/>
          <p:cNvSpPr/>
          <p:nvPr/>
        </p:nvSpPr>
        <p:spPr>
          <a:xfrm>
            <a:off x="23853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1" name="Line 185"/>
          <p:cNvSpPr/>
          <p:nvPr/>
        </p:nvSpPr>
        <p:spPr>
          <a:xfrm>
            <a:off x="23144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2" name="Line 186"/>
          <p:cNvSpPr/>
          <p:nvPr/>
        </p:nvSpPr>
        <p:spPr>
          <a:xfrm>
            <a:off x="2243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3" name="Line 187"/>
          <p:cNvSpPr/>
          <p:nvPr/>
        </p:nvSpPr>
        <p:spPr>
          <a:xfrm>
            <a:off x="2172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4" name="Line 188"/>
          <p:cNvSpPr/>
          <p:nvPr/>
        </p:nvSpPr>
        <p:spPr>
          <a:xfrm>
            <a:off x="2101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5" name="Line 189"/>
          <p:cNvSpPr/>
          <p:nvPr/>
        </p:nvSpPr>
        <p:spPr>
          <a:xfrm>
            <a:off x="20300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6" name="Line 190"/>
          <p:cNvSpPr/>
          <p:nvPr/>
        </p:nvSpPr>
        <p:spPr>
          <a:xfrm>
            <a:off x="1959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7" name="Line 191"/>
          <p:cNvSpPr/>
          <p:nvPr/>
        </p:nvSpPr>
        <p:spPr>
          <a:xfrm>
            <a:off x="1534680" y="4844880"/>
            <a:ext cx="680400" cy="35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8" name="TextShape 192"/>
          <p:cNvSpPr txBox="1"/>
          <p:nvPr/>
        </p:nvSpPr>
        <p:spPr>
          <a:xfrm>
            <a:off x="1908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89" name="Line 193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0" name="Line 194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1" name="Line 195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2" name="Line 196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3" name="Line 197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4" name="Line 198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5" name="Line 199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6" name="Line 200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7" name="Line 201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8" name="Line 202"/>
          <p:cNvSpPr/>
          <p:nvPr/>
        </p:nvSpPr>
        <p:spPr>
          <a:xfrm flipH="1">
            <a:off x="344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99" name="Line 203"/>
          <p:cNvSpPr/>
          <p:nvPr/>
        </p:nvSpPr>
        <p:spPr>
          <a:xfrm flipH="1">
            <a:off x="353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0" name="Line 204"/>
          <p:cNvSpPr/>
          <p:nvPr/>
        </p:nvSpPr>
        <p:spPr>
          <a:xfrm flipH="1">
            <a:off x="362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1" name="Line 205"/>
          <p:cNvSpPr/>
          <p:nvPr/>
        </p:nvSpPr>
        <p:spPr>
          <a:xfrm>
            <a:off x="371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2" name="Line 206"/>
          <p:cNvSpPr/>
          <p:nvPr/>
        </p:nvSpPr>
        <p:spPr>
          <a:xfrm flipH="1">
            <a:off x="380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3" name="Line 207"/>
          <p:cNvSpPr/>
          <p:nvPr/>
        </p:nvSpPr>
        <p:spPr>
          <a:xfrm flipH="1">
            <a:off x="389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4" name="Line 208"/>
          <p:cNvSpPr/>
          <p:nvPr/>
        </p:nvSpPr>
        <p:spPr>
          <a:xfrm flipH="1">
            <a:off x="398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5" name="Line 209"/>
          <p:cNvSpPr/>
          <p:nvPr/>
        </p:nvSpPr>
        <p:spPr>
          <a:xfrm>
            <a:off x="957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6" name="Line 210"/>
          <p:cNvSpPr/>
          <p:nvPr/>
        </p:nvSpPr>
        <p:spPr>
          <a:xfrm>
            <a:off x="885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7" name="Line 211"/>
          <p:cNvSpPr/>
          <p:nvPr/>
        </p:nvSpPr>
        <p:spPr>
          <a:xfrm>
            <a:off x="8154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8" name="Line 212"/>
          <p:cNvSpPr/>
          <p:nvPr/>
        </p:nvSpPr>
        <p:spPr>
          <a:xfrm>
            <a:off x="744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09" name="Line 213"/>
          <p:cNvSpPr/>
          <p:nvPr/>
        </p:nvSpPr>
        <p:spPr>
          <a:xfrm>
            <a:off x="673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0" name="Line 214"/>
          <p:cNvSpPr/>
          <p:nvPr/>
        </p:nvSpPr>
        <p:spPr>
          <a:xfrm>
            <a:off x="601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1" name="Line 215"/>
          <p:cNvSpPr/>
          <p:nvPr/>
        </p:nvSpPr>
        <p:spPr>
          <a:xfrm>
            <a:off x="531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2" name="Line 216"/>
          <p:cNvSpPr/>
          <p:nvPr/>
        </p:nvSpPr>
        <p:spPr>
          <a:xfrm>
            <a:off x="460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3" name="Line 217"/>
          <p:cNvSpPr/>
          <p:nvPr/>
        </p:nvSpPr>
        <p:spPr>
          <a:xfrm>
            <a:off x="389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14" name="Line 218"/>
          <p:cNvSpPr/>
          <p:nvPr/>
        </p:nvSpPr>
        <p:spPr>
          <a:xfrm flipH="1">
            <a:off x="642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15" name="TextShape 219"/>
          <p:cNvSpPr txBox="1"/>
          <p:nvPr/>
        </p:nvSpPr>
        <p:spPr>
          <a:xfrm>
            <a:off x="338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2016" name="CustomShape 220"/>
          <p:cNvSpPr/>
          <p:nvPr/>
        </p:nvSpPr>
        <p:spPr>
          <a:xfrm>
            <a:off x="1545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01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575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2018" name="Line 221"/>
          <p:cNvSpPr/>
          <p:nvPr/>
        </p:nvSpPr>
        <p:spPr>
          <a:xfrm flipV="1">
            <a:off x="1439640" y="3831840"/>
            <a:ext cx="0" cy="76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19" name="Line 222"/>
          <p:cNvSpPr/>
          <p:nvPr/>
        </p:nvSpPr>
        <p:spPr>
          <a:xfrm flipV="1">
            <a:off x="1441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0" name="Line 223"/>
          <p:cNvSpPr/>
          <p:nvPr/>
        </p:nvSpPr>
        <p:spPr>
          <a:xfrm>
            <a:off x="1436400" y="4812840"/>
            <a:ext cx="360" cy="361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021" name="CustomShape 224"/>
          <p:cNvSpPr/>
          <p:nvPr/>
        </p:nvSpPr>
        <p:spPr>
          <a:xfrm>
            <a:off x="1152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2022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442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3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22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4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12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5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14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6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20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7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22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2028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297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2029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844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2030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6438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2031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634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2032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7576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2033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7782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34" name="CustomShape 225"/>
          <p:cNvSpPr/>
          <p:nvPr/>
        </p:nvSpPr>
        <p:spPr>
          <a:xfrm>
            <a:off x="8245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35" name="Line 226"/>
          <p:cNvSpPr/>
          <p:nvPr/>
        </p:nvSpPr>
        <p:spPr>
          <a:xfrm flipH="1">
            <a:off x="7782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6" name="Line 227"/>
          <p:cNvSpPr/>
          <p:nvPr/>
        </p:nvSpPr>
        <p:spPr>
          <a:xfrm>
            <a:off x="8498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37" name="Line 228"/>
          <p:cNvSpPr/>
          <p:nvPr/>
        </p:nvSpPr>
        <p:spPr>
          <a:xfrm>
            <a:off x="8056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2038" name="TextShape 229"/>
          <p:cNvSpPr txBox="1"/>
          <p:nvPr/>
        </p:nvSpPr>
        <p:spPr>
          <a:xfrm>
            <a:off x="6048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320" y="2331000"/>
            <a:ext cx="4458600" cy="3598200"/>
          </a:xfrm>
          <a:prstGeom prst="rect">
            <a:avLst/>
          </a:prstGeom>
          <a:ln>
            <a:noFill/>
          </a:ln>
        </p:spPr>
      </p:pic>
      <p:pic>
        <p:nvPicPr>
          <p:cNvPr id="20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52280" y="3396240"/>
            <a:ext cx="3112920" cy="1390680"/>
          </a:xfrm>
          <a:prstGeom prst="rect">
            <a:avLst/>
          </a:prstGeom>
          <a:ln>
            <a:noFill/>
          </a:ln>
        </p:spPr>
      </p:pic>
      <p:pic>
        <p:nvPicPr>
          <p:cNvPr id="20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593320" y="121968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2615760"/>
            <a:ext cx="2727720" cy="2986560"/>
          </a:xfrm>
          <a:prstGeom prst="rect">
            <a:avLst/>
          </a:prstGeom>
          <a:ln>
            <a:noFill/>
          </a:ln>
        </p:spPr>
      </p:pic>
      <p:pic>
        <p:nvPicPr>
          <p:cNvPr id="20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648920" y="5968800"/>
            <a:ext cx="2247480" cy="9806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2044" name="CustomShape 1"/>
          <p:cNvSpPr/>
          <p:nvPr/>
        </p:nvSpPr>
        <p:spPr>
          <a:xfrm>
            <a:off x="9020520" y="5358960"/>
            <a:ext cx="748080" cy="2433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2045" name="Line 2"/>
          <p:cNvSpPr/>
          <p:nvPr/>
        </p:nvSpPr>
        <p:spPr>
          <a:xfrm flipH="1">
            <a:off x="7648920" y="5358960"/>
            <a:ext cx="13716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6" name="Line 3"/>
          <p:cNvSpPr/>
          <p:nvPr/>
        </p:nvSpPr>
        <p:spPr>
          <a:xfrm>
            <a:off x="9768600" y="5358960"/>
            <a:ext cx="127800" cy="57384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2047" name="TextShape 4"/>
          <p:cNvSpPr txBox="1"/>
          <p:nvPr/>
        </p:nvSpPr>
        <p:spPr>
          <a:xfrm>
            <a:off x="504720" y="28620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Inputs and Outputs as Distributions</a:t>
            </a:r>
            <a:endParaRPr/>
          </a:p>
        </p:txBody>
      </p:sp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CNTbands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0680" y="914400"/>
            <a:ext cx="4357080" cy="400320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706320" y="2011680"/>
            <a:ext cx="4086360" cy="246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2139840"/>
            <a:ext cx="7095600" cy="389520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175" name="Line 4"/>
          <p:cNvSpPr/>
          <p:nvPr/>
        </p:nvSpPr>
        <p:spPr>
          <a:xfrm>
            <a:off x="718560" y="2046600"/>
            <a:ext cx="2025000" cy="83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6" name="Line 5"/>
          <p:cNvSpPr/>
          <p:nvPr/>
        </p:nvSpPr>
        <p:spPr>
          <a:xfrm>
            <a:off x="729360" y="4442040"/>
            <a:ext cx="1990800" cy="1606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  <p:sp>
        <p:nvSpPr>
          <p:cNvPr id="177" name="Line 6"/>
          <p:cNvSpPr/>
          <p:nvPr/>
        </p:nvSpPr>
        <p:spPr>
          <a:xfrm>
            <a:off x="4780080" y="2040120"/>
            <a:ext cx="5058720" cy="99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2080" y="2077920"/>
            <a:ext cx="3559680" cy="2052000"/>
          </a:xfrm>
          <a:prstGeom prst="rect">
            <a:avLst/>
          </a:prstGeom>
          <a:ln>
            <a:noFill/>
          </a:ln>
        </p:spPr>
      </p:pic>
      <p:sp>
        <p:nvSpPr>
          <p:cNvPr id="2049" name="TextShape 1"/>
          <p:cNvSpPr txBox="1"/>
          <p:nvPr/>
        </p:nvSpPr>
        <p:spPr>
          <a:xfrm>
            <a:off x="7677000" y="786960"/>
            <a:ext cx="1023480" cy="8859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2+M</a:t>
            </a:r>
            <a:endParaRPr/>
          </a:p>
          <a:p>
            <a:pPr algn="ctr"/>
            <a:r>
              <a:rPr lang="en-US" sz="2800">
                <a:latin typeface="Arial"/>
              </a:rPr>
              <a:t>Visits</a:t>
            </a:r>
            <a:endParaRPr/>
          </a:p>
        </p:txBody>
      </p:sp>
      <p:sp>
        <p:nvSpPr>
          <p:cNvPr id="2050" name="TextShape 2"/>
          <p:cNvSpPr txBox="1"/>
          <p:nvPr/>
        </p:nvSpPr>
        <p:spPr>
          <a:xfrm>
            <a:off x="604080" y="731520"/>
            <a:ext cx="204768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27 FTEs</a:t>
            </a:r>
            <a:endParaRPr/>
          </a:p>
          <a:p>
            <a:pPr algn="ctr"/>
            <a:r>
              <a:rPr lang="en-US">
                <a:latin typeface="Arial"/>
              </a:rPr>
              <a:t>18 Developers</a:t>
            </a:r>
            <a:endParaRPr/>
          </a:p>
          <a:p>
            <a:pPr algn="ctr"/>
            <a:r>
              <a:rPr lang="en-US">
                <a:latin typeface="Arial"/>
              </a:rPr>
              <a:t>5 Support/Training</a:t>
            </a:r>
            <a:endParaRPr/>
          </a:p>
        </p:txBody>
      </p:sp>
      <p:sp>
        <p:nvSpPr>
          <p:cNvPr id="2051" name="TextShape 3"/>
          <p:cNvSpPr txBox="1"/>
          <p:nvPr/>
        </p:nvSpPr>
        <p:spPr>
          <a:xfrm>
            <a:off x="3929040" y="737280"/>
            <a:ext cx="2322000" cy="10000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800">
                <a:latin typeface="Arial"/>
              </a:rPr>
              <a:t>10+ Years</a:t>
            </a:r>
            <a:endParaRPr/>
          </a:p>
          <a:p>
            <a:pPr algn="ctr"/>
            <a:r>
              <a:rPr lang="en-US">
                <a:latin typeface="Arial"/>
              </a:rPr>
              <a:t>Supporting Research</a:t>
            </a:r>
            <a:endParaRPr/>
          </a:p>
          <a:p>
            <a:pPr algn="ctr"/>
            <a:r>
              <a:rPr lang="en-US">
                <a:latin typeface="Arial"/>
              </a:rPr>
              <a:t>And Collaboration</a:t>
            </a:r>
            <a:endParaRPr/>
          </a:p>
        </p:txBody>
      </p:sp>
      <p:pic>
        <p:nvPicPr>
          <p:cNvPr id="20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36040" y="4311360"/>
            <a:ext cx="2883960" cy="2011680"/>
          </a:xfrm>
          <a:prstGeom prst="rect">
            <a:avLst/>
          </a:prstGeom>
          <a:ln>
            <a:noFill/>
          </a:ln>
        </p:spPr>
      </p:pic>
      <p:sp>
        <p:nvSpPr>
          <p:cNvPr id="2053" name="TextShape 4"/>
          <p:cNvSpPr txBox="1"/>
          <p:nvPr/>
        </p:nvSpPr>
        <p:spPr>
          <a:xfrm>
            <a:off x="6802560" y="6414480"/>
            <a:ext cx="2943720" cy="60228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>
                <a:latin typeface="Arial"/>
              </a:rPr>
              <a:t>Secure, Scalable, Sharable</a:t>
            </a:r>
            <a:endParaRPr/>
          </a:p>
          <a:p>
            <a:pPr algn="ctr"/>
            <a:r>
              <a:rPr lang="en-US">
                <a:latin typeface="Arial"/>
              </a:rPr>
              <a:t>Dev Environments</a:t>
            </a:r>
            <a:endParaRPr/>
          </a:p>
        </p:txBody>
      </p:sp>
      <p:sp>
        <p:nvSpPr>
          <p:cNvPr id="2054" name="Line 5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5" name="Line 6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6" name="Line 7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7" name="Line 8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8" name="Line 9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59" name="Line 10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0" name="Line 11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1" name="Line 12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2" name="Line 13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3" name="Line 14"/>
          <p:cNvSpPr/>
          <p:nvPr/>
        </p:nvSpPr>
        <p:spPr>
          <a:xfrm flipH="1">
            <a:off x="495756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4" name="Line 15"/>
          <p:cNvSpPr/>
          <p:nvPr/>
        </p:nvSpPr>
        <p:spPr>
          <a:xfrm flipH="1">
            <a:off x="496332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5" name="Line 16"/>
          <p:cNvSpPr/>
          <p:nvPr/>
        </p:nvSpPr>
        <p:spPr>
          <a:xfrm flipH="1">
            <a:off x="496872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6" name="Line 17"/>
          <p:cNvSpPr/>
          <p:nvPr/>
        </p:nvSpPr>
        <p:spPr>
          <a:xfrm>
            <a:off x="497448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7" name="Line 18"/>
          <p:cNvSpPr/>
          <p:nvPr/>
        </p:nvSpPr>
        <p:spPr>
          <a:xfrm flipH="1">
            <a:off x="497988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8" name="Line 19"/>
          <p:cNvSpPr/>
          <p:nvPr/>
        </p:nvSpPr>
        <p:spPr>
          <a:xfrm flipH="1">
            <a:off x="498528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69" name="Line 20"/>
          <p:cNvSpPr/>
          <p:nvPr/>
        </p:nvSpPr>
        <p:spPr>
          <a:xfrm flipH="1">
            <a:off x="49910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0" name="Line 21"/>
          <p:cNvSpPr/>
          <p:nvPr/>
        </p:nvSpPr>
        <p:spPr>
          <a:xfrm>
            <a:off x="533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1" name="Line 22"/>
          <p:cNvSpPr/>
          <p:nvPr/>
        </p:nvSpPr>
        <p:spPr>
          <a:xfrm>
            <a:off x="529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2" name="Line 23"/>
          <p:cNvSpPr/>
          <p:nvPr/>
        </p:nvSpPr>
        <p:spPr>
          <a:xfrm>
            <a:off x="524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3" name="Line 24"/>
          <p:cNvSpPr/>
          <p:nvPr/>
        </p:nvSpPr>
        <p:spPr>
          <a:xfrm>
            <a:off x="520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4" name="Line 25"/>
          <p:cNvSpPr/>
          <p:nvPr/>
        </p:nvSpPr>
        <p:spPr>
          <a:xfrm>
            <a:off x="516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5" name="Line 26"/>
          <p:cNvSpPr/>
          <p:nvPr/>
        </p:nvSpPr>
        <p:spPr>
          <a:xfrm>
            <a:off x="511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6" name="Line 27"/>
          <p:cNvSpPr/>
          <p:nvPr/>
        </p:nvSpPr>
        <p:spPr>
          <a:xfrm>
            <a:off x="5072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7" name="Line 28"/>
          <p:cNvSpPr/>
          <p:nvPr/>
        </p:nvSpPr>
        <p:spPr>
          <a:xfrm>
            <a:off x="5028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78" name="Line 29"/>
          <p:cNvSpPr/>
          <p:nvPr/>
        </p:nvSpPr>
        <p:spPr>
          <a:xfrm>
            <a:off x="4984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0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30640" y="583452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20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17284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081" name="TextShape 30"/>
          <p:cNvSpPr txBox="1"/>
          <p:nvPr/>
        </p:nvSpPr>
        <p:spPr>
          <a:xfrm>
            <a:off x="4408560" y="440316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208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373720" y="458064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208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554000" y="458640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2084" name="TextShape 31"/>
          <p:cNvSpPr txBox="1"/>
          <p:nvPr/>
        </p:nvSpPr>
        <p:spPr>
          <a:xfrm>
            <a:off x="5278680" y="505512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2085" name="Line 32"/>
          <p:cNvSpPr/>
          <p:nvPr/>
        </p:nvSpPr>
        <p:spPr>
          <a:xfrm>
            <a:off x="4942080" y="474516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6" name="Line 33"/>
          <p:cNvSpPr/>
          <p:nvPr/>
        </p:nvSpPr>
        <p:spPr>
          <a:xfrm flipV="1">
            <a:off x="5155560" y="474516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087" name="Line 34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8" name="Line 35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89" name="Line 36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0" name="Line 37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1" name="Line 38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2" name="Line 39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3" name="Line 40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4" name="Line 41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5" name="Line 42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6" name="Line 43"/>
          <p:cNvSpPr/>
          <p:nvPr/>
        </p:nvSpPr>
        <p:spPr>
          <a:xfrm flipH="1">
            <a:off x="544968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7" name="Line 44"/>
          <p:cNvSpPr/>
          <p:nvPr/>
        </p:nvSpPr>
        <p:spPr>
          <a:xfrm flipH="1">
            <a:off x="545508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8" name="Line 45"/>
          <p:cNvSpPr/>
          <p:nvPr/>
        </p:nvSpPr>
        <p:spPr>
          <a:xfrm flipH="1">
            <a:off x="546084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099" name="Line 46"/>
          <p:cNvSpPr/>
          <p:nvPr/>
        </p:nvSpPr>
        <p:spPr>
          <a:xfrm>
            <a:off x="546624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0" name="Line 47"/>
          <p:cNvSpPr/>
          <p:nvPr/>
        </p:nvSpPr>
        <p:spPr>
          <a:xfrm flipH="1">
            <a:off x="547164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1" name="Line 48"/>
          <p:cNvSpPr/>
          <p:nvPr/>
        </p:nvSpPr>
        <p:spPr>
          <a:xfrm flipH="1">
            <a:off x="547704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2" name="Line 49"/>
          <p:cNvSpPr/>
          <p:nvPr/>
        </p:nvSpPr>
        <p:spPr>
          <a:xfrm flipH="1">
            <a:off x="548244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3" name="Line 50"/>
          <p:cNvSpPr/>
          <p:nvPr/>
        </p:nvSpPr>
        <p:spPr>
          <a:xfrm>
            <a:off x="5828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4" name="Line 51"/>
          <p:cNvSpPr/>
          <p:nvPr/>
        </p:nvSpPr>
        <p:spPr>
          <a:xfrm>
            <a:off x="57844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5" name="Line 52"/>
          <p:cNvSpPr/>
          <p:nvPr/>
        </p:nvSpPr>
        <p:spPr>
          <a:xfrm>
            <a:off x="57405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6" name="Line 53"/>
          <p:cNvSpPr/>
          <p:nvPr/>
        </p:nvSpPr>
        <p:spPr>
          <a:xfrm>
            <a:off x="56966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7" name="Line 54"/>
          <p:cNvSpPr/>
          <p:nvPr/>
        </p:nvSpPr>
        <p:spPr>
          <a:xfrm>
            <a:off x="56527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8" name="Line 55"/>
          <p:cNvSpPr/>
          <p:nvPr/>
        </p:nvSpPr>
        <p:spPr>
          <a:xfrm>
            <a:off x="56084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09" name="Line 56"/>
          <p:cNvSpPr/>
          <p:nvPr/>
        </p:nvSpPr>
        <p:spPr>
          <a:xfrm>
            <a:off x="55648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0" name="Line 57"/>
          <p:cNvSpPr/>
          <p:nvPr/>
        </p:nvSpPr>
        <p:spPr>
          <a:xfrm>
            <a:off x="55206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1" name="Line 58"/>
          <p:cNvSpPr/>
          <p:nvPr/>
        </p:nvSpPr>
        <p:spPr>
          <a:xfrm>
            <a:off x="54766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1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040" y="583452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211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66496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14" name="Line 59"/>
          <p:cNvSpPr/>
          <p:nvPr/>
        </p:nvSpPr>
        <p:spPr>
          <a:xfrm>
            <a:off x="5214240" y="5569200"/>
            <a:ext cx="420840" cy="155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15" name="TextShape 60"/>
          <p:cNvSpPr txBox="1"/>
          <p:nvPr/>
        </p:nvSpPr>
        <p:spPr>
          <a:xfrm>
            <a:off x="545940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16" name="Line 61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7" name="Line 62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8" name="Line 63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19" name="Line 64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0" name="Line 65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1" name="Line 66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2" name="Line 67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3" name="Line 68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4" name="Line 69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5" name="Line 70"/>
          <p:cNvSpPr/>
          <p:nvPr/>
        </p:nvSpPr>
        <p:spPr>
          <a:xfrm flipH="1">
            <a:off x="4478040" y="587736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6" name="Line 71"/>
          <p:cNvSpPr/>
          <p:nvPr/>
        </p:nvSpPr>
        <p:spPr>
          <a:xfrm flipH="1">
            <a:off x="4483440" y="59227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7" name="Line 72"/>
          <p:cNvSpPr/>
          <p:nvPr/>
        </p:nvSpPr>
        <p:spPr>
          <a:xfrm flipH="1">
            <a:off x="4489200" y="59680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8" name="Line 73"/>
          <p:cNvSpPr/>
          <p:nvPr/>
        </p:nvSpPr>
        <p:spPr>
          <a:xfrm>
            <a:off x="4494600" y="601416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29" name="Line 74"/>
          <p:cNvSpPr/>
          <p:nvPr/>
        </p:nvSpPr>
        <p:spPr>
          <a:xfrm flipH="1">
            <a:off x="4500000" y="605952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0" name="Line 75"/>
          <p:cNvSpPr/>
          <p:nvPr/>
        </p:nvSpPr>
        <p:spPr>
          <a:xfrm flipH="1">
            <a:off x="4505760" y="61048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1" name="Line 76"/>
          <p:cNvSpPr/>
          <p:nvPr/>
        </p:nvSpPr>
        <p:spPr>
          <a:xfrm flipH="1">
            <a:off x="4511160" y="61506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2" name="Line 77"/>
          <p:cNvSpPr/>
          <p:nvPr/>
        </p:nvSpPr>
        <p:spPr>
          <a:xfrm>
            <a:off x="48567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3" name="Line 78"/>
          <p:cNvSpPr/>
          <p:nvPr/>
        </p:nvSpPr>
        <p:spPr>
          <a:xfrm>
            <a:off x="48128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4" name="Line 79"/>
          <p:cNvSpPr/>
          <p:nvPr/>
        </p:nvSpPr>
        <p:spPr>
          <a:xfrm>
            <a:off x="47689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5" name="Line 80"/>
          <p:cNvSpPr/>
          <p:nvPr/>
        </p:nvSpPr>
        <p:spPr>
          <a:xfrm>
            <a:off x="47250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6" name="Line 81"/>
          <p:cNvSpPr/>
          <p:nvPr/>
        </p:nvSpPr>
        <p:spPr>
          <a:xfrm>
            <a:off x="468108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7" name="Line 82"/>
          <p:cNvSpPr/>
          <p:nvPr/>
        </p:nvSpPr>
        <p:spPr>
          <a:xfrm>
            <a:off x="463716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8" name="Line 83"/>
          <p:cNvSpPr/>
          <p:nvPr/>
        </p:nvSpPr>
        <p:spPr>
          <a:xfrm>
            <a:off x="459324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39" name="Line 84"/>
          <p:cNvSpPr/>
          <p:nvPr/>
        </p:nvSpPr>
        <p:spPr>
          <a:xfrm>
            <a:off x="454932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2140" name="Line 85"/>
          <p:cNvSpPr/>
          <p:nvPr/>
        </p:nvSpPr>
        <p:spPr>
          <a:xfrm>
            <a:off x="4505400" y="584280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2141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550760" y="583452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2142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3320" y="596808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2143" name="Line 86"/>
          <p:cNvSpPr/>
          <p:nvPr/>
        </p:nvSpPr>
        <p:spPr>
          <a:xfrm flipH="1">
            <a:off x="4662000" y="5565240"/>
            <a:ext cx="425520" cy="1594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4" name="TextShape 87"/>
          <p:cNvSpPr txBox="1"/>
          <p:nvPr/>
        </p:nvSpPr>
        <p:spPr>
          <a:xfrm>
            <a:off x="450648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45" name="CustomShape 88"/>
          <p:cNvSpPr/>
          <p:nvPr/>
        </p:nvSpPr>
        <p:spPr>
          <a:xfrm flipH="1">
            <a:off x="5191560" y="465120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14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217840" y="466920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2147" name="Line 89"/>
          <p:cNvSpPr/>
          <p:nvPr/>
        </p:nvSpPr>
        <p:spPr>
          <a:xfrm flipV="1">
            <a:off x="5155560" y="512316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2148" name="Line 90"/>
          <p:cNvSpPr/>
          <p:nvPr/>
        </p:nvSpPr>
        <p:spPr>
          <a:xfrm flipH="1" flipV="1">
            <a:off x="5155560" y="496836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49" name="Line 91"/>
          <p:cNvSpPr/>
          <p:nvPr/>
        </p:nvSpPr>
        <p:spPr>
          <a:xfrm>
            <a:off x="5153400" y="555516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2150" name="TextShape 92"/>
          <p:cNvSpPr txBox="1"/>
          <p:nvPr/>
        </p:nvSpPr>
        <p:spPr>
          <a:xfrm>
            <a:off x="4967640" y="568116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2151" name="CustomShape 93"/>
          <p:cNvSpPr/>
          <p:nvPr/>
        </p:nvSpPr>
        <p:spPr>
          <a:xfrm>
            <a:off x="4977360" y="536832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pic>
        <p:nvPicPr>
          <p:cNvPr id="2152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3931920" y="6309360"/>
            <a:ext cx="1440000" cy="457200"/>
          </a:xfrm>
          <a:prstGeom prst="rect">
            <a:avLst/>
          </a:prstGeom>
          <a:ln>
            <a:noFill/>
          </a:ln>
        </p:spPr>
      </p:pic>
      <p:pic>
        <p:nvPicPr>
          <p:cNvPr id="2153" name="Picture 110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5486400" y="6305040"/>
            <a:ext cx="1005840" cy="552960"/>
          </a:xfrm>
          <a:prstGeom prst="rect">
            <a:avLst/>
          </a:prstGeom>
          <a:ln>
            <a:noFill/>
          </a:ln>
        </p:spPr>
      </p:pic>
      <p:pic>
        <p:nvPicPr>
          <p:cNvPr id="2154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301680" y="4322880"/>
            <a:ext cx="233352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5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75280" y="4601160"/>
            <a:ext cx="2484000" cy="151452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6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903600" y="4866120"/>
            <a:ext cx="2484000" cy="15238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pic>
        <p:nvPicPr>
          <p:cNvPr id="2157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1247040" y="5181840"/>
            <a:ext cx="2370960" cy="146304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</p:spTree>
  </p:cSld>
  <p:timing>
    <p:tnLst>
      <p:par>
        <p:cTn id="76" dur="indefinite" restart="never" nodeType="tmRoot">
          <p:childTnLst>
            <p:seq>
              <p:cTn id="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TextShape 1"/>
          <p:cNvSpPr txBox="1"/>
          <p:nvPr/>
        </p:nvSpPr>
        <p:spPr>
          <a:xfrm>
            <a:off x="504720" y="28656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Windows tools and HUBzero</a:t>
            </a:r>
            <a:endParaRPr/>
          </a:p>
        </p:txBody>
      </p:sp>
      <p:pic>
        <p:nvPicPr>
          <p:cNvPr id="21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75360" y="1554480"/>
            <a:ext cx="5760720" cy="4114800"/>
          </a:xfrm>
          <a:prstGeom prst="rect">
            <a:avLst/>
          </a:prstGeom>
          <a:ln>
            <a:noFill/>
          </a:ln>
        </p:spPr>
      </p:pic>
      <p:sp>
        <p:nvSpPr>
          <p:cNvPr id="2160" name="TextShape 2"/>
          <p:cNvSpPr txBox="1"/>
          <p:nvPr/>
        </p:nvSpPr>
        <p:spPr>
          <a:xfrm>
            <a:off x="140760" y="1559520"/>
            <a:ext cx="5414760" cy="50900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Newer feature to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complement our Linux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Tool functionality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Explore cloud based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resources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Initial implementation utilizes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AWS Appstream, a highly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optimized video intensive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Windows deployment platform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Overall effort focuses more 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end user application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deployment and collaboration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than tool development.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of commercial tools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Strict licensing requirements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Heavy single workstation requirements</a:t>
            </a:r>
            <a:endParaRPr/>
          </a:p>
        </p:txBody>
      </p:sp>
    </p:spTree>
  </p:cSld>
  <p:timing>
    <p:tnLst>
      <p:par>
        <p:cTn id="78" dur="indefinite" restart="never" nodeType="tmRoot">
          <p:childTnLst>
            <p:seq>
              <p:cTn id="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TextShape 1"/>
          <p:cNvSpPr txBox="1"/>
          <p:nvPr/>
        </p:nvSpPr>
        <p:spPr>
          <a:xfrm>
            <a:off x="504720" y="286920"/>
            <a:ext cx="772488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“</a:t>
            </a:r>
            <a:r>
              <a:rPr lang="en-US" sz="3200">
                <a:latin typeface="Arial"/>
              </a:rPr>
              <a:t>Macro” level workflow</a:t>
            </a:r>
            <a:endParaRPr/>
          </a:p>
        </p:txBody>
      </p:sp>
      <p:pic>
        <p:nvPicPr>
          <p:cNvPr id="21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7360" y="1008720"/>
            <a:ext cx="5675040" cy="3545640"/>
          </a:xfrm>
          <a:prstGeom prst="rect">
            <a:avLst/>
          </a:prstGeom>
          <a:ln>
            <a:noFill/>
          </a:ln>
        </p:spPr>
      </p:pic>
      <p:sp>
        <p:nvSpPr>
          <p:cNvPr id="2163" name="TextShape 2"/>
          <p:cNvSpPr txBox="1"/>
          <p:nvPr/>
        </p:nvSpPr>
        <p:spPr>
          <a:xfrm>
            <a:off x="164160" y="4554360"/>
            <a:ext cx="9176400" cy="29026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Pegasus is one of many granular scientific workflow management tools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Highly automated workflows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Specializes in task partition and scheduling in HPC environments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We're also working on higher level workflow – Business Rules Engine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Focuses more on higher level tasks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Higher degree of user interaction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a mix of workflows at several different levels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Use of heterogeneous operating systems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80" dur="indefinite" restart="never" nodeType="tmRoot">
          <p:childTnLst>
            <p:seq>
              <p:cTn id="8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28512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Many Pieces by Different Developers</a:t>
            </a:r>
            <a:endParaRPr/>
          </a:p>
        </p:txBody>
      </p:sp>
      <p:sp>
        <p:nvSpPr>
          <p:cNvPr id="179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85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6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7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88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9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3" name="Line 3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4"/>
          <p:cNvSpPr/>
          <p:nvPr/>
        </p:nvSpPr>
        <p:spPr>
          <a:xfrm flipV="1">
            <a:off x="62827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5"/>
          <p:cNvSpPr/>
          <p:nvPr/>
        </p:nvSpPr>
        <p:spPr>
          <a:xfrm flipV="1">
            <a:off x="63144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Line 6"/>
          <p:cNvSpPr/>
          <p:nvPr/>
        </p:nvSpPr>
        <p:spPr>
          <a:xfrm flipV="1">
            <a:off x="63457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7" name="Line 7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8" name="CustomShape 8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9" name="Line 9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0" name="Line 10"/>
          <p:cNvSpPr/>
          <p:nvPr/>
        </p:nvSpPr>
        <p:spPr>
          <a:xfrm>
            <a:off x="66963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1" name="Line 11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2" name="Line 12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3" name="Line 13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4" name="CustomShape 14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5" name="Line 15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6" name="Line 16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17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18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19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TextShape 20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12" name="TextShape 2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1990s – Initial Algorithms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5212080" y="1737360"/>
            <a:ext cx="2824920" cy="1645920"/>
          </a:xfrm>
          <a:prstGeom prst="wedgeRectCallout">
            <a:avLst>
              <a:gd name="adj1" fmla="val 10643"/>
              <a:gd name="adj2" fmla="val 23768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Researcher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17" name="CustomShape 3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0" name="Line 5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6"/>
          <p:cNvSpPr/>
          <p:nvPr/>
        </p:nvSpPr>
        <p:spPr>
          <a:xfrm flipV="1">
            <a:off x="1253520" y="1744200"/>
            <a:ext cx="184320" cy="939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7"/>
          <p:cNvSpPr/>
          <p:nvPr/>
        </p:nvSpPr>
        <p:spPr>
          <a:xfrm flipV="1">
            <a:off x="1285200" y="1774800"/>
            <a:ext cx="246240" cy="1252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Line 8"/>
          <p:cNvSpPr/>
          <p:nvPr/>
        </p:nvSpPr>
        <p:spPr>
          <a:xfrm flipV="1">
            <a:off x="1316520" y="18050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4" name="Line 9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5" name="CustomShape 10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11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12"/>
          <p:cNvSpPr/>
          <p:nvPr/>
        </p:nvSpPr>
        <p:spPr>
          <a:xfrm>
            <a:off x="1667160" y="1773720"/>
            <a:ext cx="191160" cy="792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13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14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15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16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17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18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19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20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21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TextShape 22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NASA Scientist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3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39" name="CustomShape 23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0" name="Line 24"/>
          <p:cNvSpPr/>
          <p:nvPr/>
        </p:nvSpPr>
        <p:spPr>
          <a:xfrm flipV="1">
            <a:off x="5508000" y="26247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25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26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3" name="Line 27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4" name="Line 28"/>
          <p:cNvSpPr/>
          <p:nvPr/>
        </p:nvSpPr>
        <p:spPr>
          <a:xfrm flipV="1">
            <a:off x="5580360" y="289116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5" name="CustomShape 29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30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31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32"/>
          <p:cNvSpPr/>
          <p:nvPr/>
        </p:nvSpPr>
        <p:spPr>
          <a:xfrm>
            <a:off x="6242040" y="2758680"/>
            <a:ext cx="26568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33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34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1" name="CustomShape 35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2" name="Line 36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3" name="Line 37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4" name="Line 38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5" name="Line 39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6" name="Line 40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5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258" name="CustomShape 41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59" name="Line 42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0" name="Line 43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1" name="Line 44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2" name="Line 45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63" name="Line 46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6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43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65" name="TextShape 47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2002 – Idea for a Tool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4000680" y="2456280"/>
            <a:ext cx="125712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7" name="CustomShape 2"/>
          <p:cNvSpPr/>
          <p:nvPr/>
        </p:nvSpPr>
        <p:spPr>
          <a:xfrm flipV="1">
            <a:off x="981000" y="1932120"/>
            <a:ext cx="228600" cy="226800"/>
          </a:xfrm>
          <a:prstGeom prst="triangle">
            <a:avLst>
              <a:gd name="adj" fmla="val 10800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268" name="CustomShape 3"/>
          <p:cNvSpPr/>
          <p:nvPr/>
        </p:nvSpPr>
        <p:spPr>
          <a:xfrm>
            <a:off x="457200" y="3027240"/>
            <a:ext cx="1257480" cy="276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 </a:t>
            </a:r>
            <a:endParaRPr/>
          </a:p>
        </p:txBody>
      </p:sp>
      <p:sp>
        <p:nvSpPr>
          <p:cNvPr id="269" name="Line 4"/>
          <p:cNvSpPr/>
          <p:nvPr/>
        </p:nvSpPr>
        <p:spPr>
          <a:xfrm>
            <a:off x="2924280" y="1542960"/>
            <a:ext cx="1440" cy="461016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270" name="CustomShape 5"/>
          <p:cNvSpPr/>
          <p:nvPr/>
        </p:nvSpPr>
        <p:spPr>
          <a:xfrm>
            <a:off x="4000680" y="2448000"/>
            <a:ext cx="125712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271" name="Line 6"/>
          <p:cNvCxnSpPr/>
          <p:nvPr/>
        </p:nvCxnSpPr>
        <p:spPr>
          <a:xfrm>
            <a:off x="1083240" y="2154240"/>
            <a:ext cx="35456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2" name="CustomShape 7"/>
          <p:cNvSpPr/>
          <p:nvPr/>
        </p:nvSpPr>
        <p:spPr>
          <a:xfrm>
            <a:off x="457200" y="301932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273" name="Line 8"/>
          <p:cNvCxnSpPr/>
          <p:nvPr/>
        </p:nvCxnSpPr>
        <p:spPr>
          <a:xfrm flipH="1">
            <a:off x="1083600" y="272556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4" name="CustomShape 9"/>
          <p:cNvSpPr/>
          <p:nvPr/>
        </p:nvSpPr>
        <p:spPr>
          <a:xfrm>
            <a:off x="4000680" y="3591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275" name="Line 10"/>
          <p:cNvCxnSpPr/>
          <p:nvPr/>
        </p:nvCxnSpPr>
        <p:spPr>
          <a:xfrm>
            <a:off x="1083240" y="3295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6" name="CustomShape 11"/>
          <p:cNvSpPr/>
          <p:nvPr/>
        </p:nvSpPr>
        <p:spPr>
          <a:xfrm>
            <a:off x="457200" y="4162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277" name="Line 12"/>
          <p:cNvCxnSpPr/>
          <p:nvPr/>
        </p:nvCxnSpPr>
        <p:spPr>
          <a:xfrm flipH="1">
            <a:off x="1083600" y="3867120"/>
            <a:ext cx="354708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78" name="CustomShape 13"/>
          <p:cNvSpPr/>
          <p:nvPr/>
        </p:nvSpPr>
        <p:spPr>
          <a:xfrm>
            <a:off x="4000680" y="416232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279" name="Line 14"/>
          <p:cNvCxnSpPr/>
          <p:nvPr/>
        </p:nvCxnSpPr>
        <p:spPr>
          <a:xfrm>
            <a:off x="1714680" y="4300560"/>
            <a:ext cx="2286720" cy="216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280" name="CustomShape 15"/>
          <p:cNvSpPr/>
          <p:nvPr/>
        </p:nvSpPr>
        <p:spPr>
          <a:xfrm>
            <a:off x="2286000" y="530532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281" name="Line 16"/>
          <p:cNvCxnSpPr/>
          <p:nvPr/>
        </p:nvCxnSpPr>
        <p:spPr>
          <a:xfrm>
            <a:off x="1083240" y="4438800"/>
            <a:ext cx="35456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2" name="Line 17"/>
          <p:cNvCxnSpPr/>
          <p:nvPr/>
        </p:nvCxnSpPr>
        <p:spPr>
          <a:xfrm flipV="1">
            <a:off x="3543480" y="4298400"/>
            <a:ext cx="1715040" cy="114660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3" name="CustomShape 18"/>
          <p:cNvSpPr/>
          <p:nvPr/>
        </p:nvSpPr>
        <p:spPr>
          <a:xfrm>
            <a:off x="4000680" y="5877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284" name="Line 19"/>
          <p:cNvCxnSpPr/>
          <p:nvPr/>
        </p:nvCxnSpPr>
        <p:spPr>
          <a:xfrm>
            <a:off x="2912040" y="5579640"/>
            <a:ext cx="171684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285" name="CustomShape 20"/>
          <p:cNvSpPr/>
          <p:nvPr/>
        </p:nvSpPr>
        <p:spPr>
          <a:xfrm flipV="1">
            <a:off x="981000" y="192348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286" name="CustomShape 21"/>
          <p:cNvSpPr/>
          <p:nvPr/>
        </p:nvSpPr>
        <p:spPr>
          <a:xfrm>
            <a:off x="76320" y="1657440"/>
            <a:ext cx="201924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287" name="CustomShape 22"/>
          <p:cNvSpPr/>
          <p:nvPr/>
        </p:nvSpPr>
        <p:spPr>
          <a:xfrm>
            <a:off x="4000680" y="473400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288" name="Line 23"/>
          <p:cNvCxnSpPr/>
          <p:nvPr/>
        </p:nvCxnSpPr>
        <p:spPr>
          <a:xfrm flipH="1">
            <a:off x="2912400" y="5008680"/>
            <a:ext cx="171828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289" name="Line 24"/>
          <p:cNvCxnSpPr>
            <a:stCxn id="287" idx="3"/>
          </p:cNvCxnSpPr>
          <p:nvPr/>
        </p:nvCxnSpPr>
        <p:spPr>
          <a:xfrm>
            <a:off x="5257800" y="4872240"/>
            <a:ext cx="228960" cy="540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290" name="CustomShape 25"/>
          <p:cNvSpPr/>
          <p:nvPr/>
        </p:nvSpPr>
        <p:spPr>
          <a:xfrm>
            <a:off x="5564160" y="4135320"/>
            <a:ext cx="4037040" cy="330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Provides: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Source code repository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Wiki for project documentaton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Placeholder for publishing tool</a:t>
            </a:r>
            <a:endParaRPr/>
          </a:p>
          <a:p>
            <a:pPr>
              <a:buFont typeface="Arial"/>
              <a:buChar char="•"/>
            </a:pPr>
            <a:r>
              <a:rPr lang="en-US">
                <a:latin typeface="Arial"/>
              </a:rPr>
              <a:t> </a:t>
            </a:r>
            <a:r>
              <a:rPr lang="en-US">
                <a:latin typeface="Arial"/>
              </a:rPr>
              <a:t>Access to HUB Workspace</a:t>
            </a:r>
            <a:endParaRPr/>
          </a:p>
        </p:txBody>
      </p:sp>
      <p:sp>
        <p:nvSpPr>
          <p:cNvPr id="291" name="CustomShape 26"/>
          <p:cNvSpPr/>
          <p:nvPr/>
        </p:nvSpPr>
        <p:spPr>
          <a:xfrm>
            <a:off x="5772240" y="1398600"/>
            <a:ext cx="2091600" cy="2764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6800" bIns="46800"/>
          <a:p>
            <a:pPr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https://yourhub.org/tools</a:t>
            </a:r>
            <a:endParaRPr/>
          </a:p>
        </p:txBody>
      </p:sp>
      <p:pic>
        <p:nvPicPr>
          <p:cNvPr id="2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67280" y="1665360"/>
            <a:ext cx="2971800" cy="2160360"/>
          </a:xfrm>
          <a:prstGeom prst="rect">
            <a:avLst/>
          </a:prstGeom>
          <a:ln>
            <a:noFill/>
          </a:ln>
        </p:spPr>
      </p:pic>
      <p:sp>
        <p:nvSpPr>
          <p:cNvPr id="293" name="TextShape 27"/>
          <p:cNvSpPr txBox="1"/>
          <p:nvPr/>
        </p:nvSpPr>
        <p:spPr>
          <a:xfrm>
            <a:off x="504000" y="28584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Tool Registered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A7FCA5E-57E9-410A-8215-46B4DC341D73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95" name="TextShape 2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What is a Workspace?</a:t>
            </a:r>
            <a:endParaRPr/>
          </a:p>
        </p:txBody>
      </p:sp>
      <p:pic>
        <p:nvPicPr>
          <p:cNvPr id="2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000" y="1554480"/>
            <a:ext cx="5702040" cy="466344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6090480" y="1580760"/>
            <a:ext cx="4010040" cy="2265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Full-featured Desktop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Runs in the Cloud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 Developers &amp; Researchers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Accessible from any web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Still running after you close browser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File storage provided by the HUB</a:t>
            </a:r>
            <a:endParaRPr/>
          </a:p>
        </p:txBody>
      </p:sp>
      <p:sp>
        <p:nvSpPr>
          <p:cNvPr id="298" name="CustomShape 4"/>
          <p:cNvSpPr/>
          <p:nvPr/>
        </p:nvSpPr>
        <p:spPr>
          <a:xfrm>
            <a:off x="6384600" y="6195240"/>
            <a:ext cx="1656360" cy="900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99" name="CustomShape 5"/>
          <p:cNvSpPr/>
          <p:nvPr/>
        </p:nvSpPr>
        <p:spPr>
          <a:xfrm>
            <a:off x="7128720" y="6465600"/>
            <a:ext cx="280800" cy="31752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300" name="Line 6"/>
          <p:cNvSpPr/>
          <p:nvPr/>
        </p:nvSpPr>
        <p:spPr>
          <a:xfrm>
            <a:off x="7269840" y="6307200"/>
            <a:ext cx="0" cy="13680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01" name="CustomShape 7"/>
          <p:cNvSpPr/>
          <p:nvPr/>
        </p:nvSpPr>
        <p:spPr>
          <a:xfrm>
            <a:off x="6295680" y="6474600"/>
            <a:ext cx="853560" cy="263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302" name="Line 8"/>
          <p:cNvSpPr/>
          <p:nvPr/>
        </p:nvSpPr>
        <p:spPr>
          <a:xfrm flipH="1">
            <a:off x="82087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3" name="Line 9"/>
          <p:cNvSpPr/>
          <p:nvPr/>
        </p:nvSpPr>
        <p:spPr>
          <a:xfrm flipH="1">
            <a:off x="829836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4" name="Line 10"/>
          <p:cNvSpPr/>
          <p:nvPr/>
        </p:nvSpPr>
        <p:spPr>
          <a:xfrm flipH="1">
            <a:off x="83880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5" name="Line 11"/>
          <p:cNvSpPr/>
          <p:nvPr/>
        </p:nvSpPr>
        <p:spPr>
          <a:xfrm flipH="1">
            <a:off x="847764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6" name="Line 12"/>
          <p:cNvSpPr/>
          <p:nvPr/>
        </p:nvSpPr>
        <p:spPr>
          <a:xfrm flipH="1">
            <a:off x="856692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7" name="Line 13"/>
          <p:cNvSpPr/>
          <p:nvPr/>
        </p:nvSpPr>
        <p:spPr>
          <a:xfrm flipH="1">
            <a:off x="865656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8" name="Line 14"/>
          <p:cNvSpPr/>
          <p:nvPr/>
        </p:nvSpPr>
        <p:spPr>
          <a:xfrm flipH="1">
            <a:off x="874620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09" name="Line 15"/>
          <p:cNvSpPr/>
          <p:nvPr/>
        </p:nvSpPr>
        <p:spPr>
          <a:xfrm flipH="1">
            <a:off x="8835480" y="5553000"/>
            <a:ext cx="8964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0" name="Line 16"/>
          <p:cNvSpPr/>
          <p:nvPr/>
        </p:nvSpPr>
        <p:spPr>
          <a:xfrm flipH="1">
            <a:off x="8925120" y="5553000"/>
            <a:ext cx="90000" cy="67896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1" name="Line 17"/>
          <p:cNvSpPr/>
          <p:nvPr/>
        </p:nvSpPr>
        <p:spPr>
          <a:xfrm>
            <a:off x="8209440" y="562068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2" name="Line 18"/>
          <p:cNvSpPr/>
          <p:nvPr/>
        </p:nvSpPr>
        <p:spPr>
          <a:xfrm>
            <a:off x="8198280" y="571140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3" name="Line 19"/>
          <p:cNvSpPr/>
          <p:nvPr/>
        </p:nvSpPr>
        <p:spPr>
          <a:xfrm>
            <a:off x="8186760" y="580176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4" name="Line 20"/>
          <p:cNvSpPr/>
          <p:nvPr/>
        </p:nvSpPr>
        <p:spPr>
          <a:xfrm flipH="1">
            <a:off x="8175600" y="5892480"/>
            <a:ext cx="8611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5" name="Line 21"/>
          <p:cNvSpPr/>
          <p:nvPr/>
        </p:nvSpPr>
        <p:spPr>
          <a:xfrm>
            <a:off x="8164080" y="598284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6" name="Line 22"/>
          <p:cNvSpPr/>
          <p:nvPr/>
        </p:nvSpPr>
        <p:spPr>
          <a:xfrm>
            <a:off x="8152560" y="6073200"/>
            <a:ext cx="86184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7" name="Line 23"/>
          <p:cNvSpPr/>
          <p:nvPr/>
        </p:nvSpPr>
        <p:spPr>
          <a:xfrm>
            <a:off x="8141400" y="6163920"/>
            <a:ext cx="8614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318" name="CustomShape 24"/>
          <p:cNvSpPr/>
          <p:nvPr/>
        </p:nvSpPr>
        <p:spPr>
          <a:xfrm>
            <a:off x="7889760" y="5702400"/>
            <a:ext cx="559080" cy="26964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319" name="Picture 11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16880" y="5493600"/>
            <a:ext cx="799920" cy="461520"/>
          </a:xfrm>
          <a:prstGeom prst="rect">
            <a:avLst/>
          </a:prstGeom>
          <a:ln>
            <a:noFill/>
          </a:ln>
        </p:spPr>
      </p:pic>
      <p:pic>
        <p:nvPicPr>
          <p:cNvPr id="320" name="Picture 13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246520" y="6026760"/>
            <a:ext cx="562680" cy="67680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321" name="CustomShape 25"/>
          <p:cNvSpPr/>
          <p:nvPr/>
        </p:nvSpPr>
        <p:spPr>
          <a:xfrm>
            <a:off x="8790480" y="6296760"/>
            <a:ext cx="676080" cy="440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322" name="Picture 14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899560" y="6035400"/>
            <a:ext cx="770760" cy="200880"/>
          </a:xfrm>
          <a:prstGeom prst="rect">
            <a:avLst/>
          </a:prstGeom>
          <a:ln>
            <a:noFill/>
          </a:ln>
        </p:spPr>
      </p:pic>
      <p:pic>
        <p:nvPicPr>
          <p:cNvPr id="323" name="Picture 9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680" y="54025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4" name="Picture 10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34240" y="544788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5" name="Picture 101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102800" y="5493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6" name="Picture 10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371360" y="553824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7" name="Picture 103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7639920" y="558396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8" name="Picture 105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386400" y="558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29" name="Picture 106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654600" y="562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0" name="Picture 107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6923160" y="5674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1" name="Picture 108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7192080" y="5719320"/>
            <a:ext cx="387360" cy="506520"/>
          </a:xfrm>
          <a:prstGeom prst="rect">
            <a:avLst/>
          </a:prstGeom>
          <a:ln>
            <a:noFill/>
          </a:ln>
        </p:spPr>
      </p:pic>
      <p:pic>
        <p:nvPicPr>
          <p:cNvPr id="332" name="Picture 109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460640" y="5765040"/>
            <a:ext cx="387360" cy="506520"/>
          </a:xfrm>
          <a:prstGeom prst="rect">
            <a:avLst/>
          </a:prstGeom>
          <a:ln>
            <a:noFill/>
          </a:ln>
        </p:spPr>
      </p:pic>
      <p:sp>
        <p:nvSpPr>
          <p:cNvPr id="333" name="Line 26"/>
          <p:cNvSpPr/>
          <p:nvPr/>
        </p:nvSpPr>
        <p:spPr>
          <a:xfrm>
            <a:off x="7209000" y="5293440"/>
            <a:ext cx="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4" name="Line 27"/>
          <p:cNvSpPr/>
          <p:nvPr/>
        </p:nvSpPr>
        <p:spPr>
          <a:xfrm flipH="1">
            <a:off x="696024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5" name="Line 28"/>
          <p:cNvSpPr/>
          <p:nvPr/>
        </p:nvSpPr>
        <p:spPr>
          <a:xfrm>
            <a:off x="7292160" y="5293440"/>
            <a:ext cx="165960" cy="13536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336" name="CustomShape 29"/>
          <p:cNvSpPr/>
          <p:nvPr/>
        </p:nvSpPr>
        <p:spPr>
          <a:xfrm>
            <a:off x="8271000" y="4487040"/>
            <a:ext cx="1019880" cy="82872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33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6467040" y="4817160"/>
            <a:ext cx="1445400" cy="417600"/>
          </a:xfrm>
          <a:prstGeom prst="rect">
            <a:avLst/>
          </a:prstGeom>
          <a:ln>
            <a:noFill/>
          </a:ln>
        </p:spPr>
      </p:pic>
      <p:sp>
        <p:nvSpPr>
          <p:cNvPr id="338" name="Line 30"/>
          <p:cNvSpPr/>
          <p:nvPr/>
        </p:nvSpPr>
        <p:spPr>
          <a:xfrm>
            <a:off x="5998320" y="5029200"/>
            <a:ext cx="39672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339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8316720" y="4561200"/>
            <a:ext cx="918720" cy="67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0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285480"/>
            <a:ext cx="772560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Collaborate within a Group</a:t>
            </a:r>
            <a:endParaRPr/>
          </a:p>
        </p:txBody>
      </p:sp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701000"/>
            <a:ext cx="5303520" cy="4425480"/>
          </a:xfrm>
          <a:prstGeom prst="rect">
            <a:avLst/>
          </a:prstGeom>
          <a:ln>
            <a:noFill/>
          </a:ln>
        </p:spPr>
      </p:pic>
      <p:sp>
        <p:nvSpPr>
          <p:cNvPr id="342" name="TextShape 2"/>
          <p:cNvSpPr txBox="1"/>
          <p:nvPr/>
        </p:nvSpPr>
        <p:spPr>
          <a:xfrm>
            <a:off x="5838840" y="2624760"/>
            <a:ext cx="3540600" cy="2648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Build a community around your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research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Share links, papers, and data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Forums encourage discussion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Create how-tos with wiki pages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Keep everyone informed with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Announcements</a:t>
            </a:r>
            <a:endParaRPr/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